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comment1.xml" ContentType="application/vnd.openxmlformats-officedocument.presentationml.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comment2.xml" ContentType="application/vnd.openxmlformats-officedocument.presentationml.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comment3.xml" ContentType="application/vnd.openxmlformats-officedocument.presentationml.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comment4.xml" ContentType="application/vnd.openxmlformats-officedocument.presentationml.comment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omments/comment5.xml" ContentType="application/vnd.openxmlformats-officedocument.presentationml.comment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88"/>
  </p:notesMasterIdLst>
  <p:sldIdLst>
    <p:sldId id="256" r:id="rId2"/>
    <p:sldId id="804" r:id="rId3"/>
    <p:sldId id="857" r:id="rId4"/>
    <p:sldId id="858" r:id="rId5"/>
    <p:sldId id="791" r:id="rId6"/>
    <p:sldId id="803" r:id="rId7"/>
    <p:sldId id="794" r:id="rId8"/>
    <p:sldId id="792" r:id="rId9"/>
    <p:sldId id="795" r:id="rId10"/>
    <p:sldId id="796" r:id="rId11"/>
    <p:sldId id="797" r:id="rId12"/>
    <p:sldId id="801" r:id="rId13"/>
    <p:sldId id="859" r:id="rId14"/>
    <p:sldId id="844" r:id="rId15"/>
    <p:sldId id="845" r:id="rId16"/>
    <p:sldId id="798" r:id="rId17"/>
    <p:sldId id="793" r:id="rId18"/>
    <p:sldId id="813" r:id="rId19"/>
    <p:sldId id="830" r:id="rId20"/>
    <p:sldId id="757" r:id="rId21"/>
    <p:sldId id="821" r:id="rId22"/>
    <p:sldId id="802" r:id="rId23"/>
    <p:sldId id="822" r:id="rId24"/>
    <p:sldId id="800" r:id="rId25"/>
    <p:sldId id="853" r:id="rId26"/>
    <p:sldId id="855" r:id="rId27"/>
    <p:sldId id="780" r:id="rId28"/>
    <p:sldId id="909" r:id="rId29"/>
    <p:sldId id="861" r:id="rId30"/>
    <p:sldId id="912" r:id="rId31"/>
    <p:sldId id="860" r:id="rId32"/>
    <p:sldId id="862" r:id="rId33"/>
    <p:sldId id="899" r:id="rId34"/>
    <p:sldId id="900" r:id="rId35"/>
    <p:sldId id="904" r:id="rId36"/>
    <p:sldId id="905" r:id="rId37"/>
    <p:sldId id="906" r:id="rId38"/>
    <p:sldId id="907" r:id="rId39"/>
    <p:sldId id="903" r:id="rId40"/>
    <p:sldId id="863" r:id="rId41"/>
    <p:sldId id="265" r:id="rId42"/>
    <p:sldId id="266" r:id="rId43"/>
    <p:sldId id="864" r:id="rId44"/>
    <p:sldId id="865" r:id="rId45"/>
    <p:sldId id="866" r:id="rId46"/>
    <p:sldId id="867" r:id="rId47"/>
    <p:sldId id="868" r:id="rId48"/>
    <p:sldId id="869" r:id="rId49"/>
    <p:sldId id="870" r:id="rId50"/>
    <p:sldId id="871" r:id="rId51"/>
    <p:sldId id="872" r:id="rId52"/>
    <p:sldId id="873" r:id="rId53"/>
    <p:sldId id="898" r:id="rId54"/>
    <p:sldId id="875" r:id="rId55"/>
    <p:sldId id="876" r:id="rId56"/>
    <p:sldId id="877" r:id="rId57"/>
    <p:sldId id="878" r:id="rId58"/>
    <p:sldId id="879" r:id="rId59"/>
    <p:sldId id="880" r:id="rId60"/>
    <p:sldId id="881" r:id="rId61"/>
    <p:sldId id="882" r:id="rId62"/>
    <p:sldId id="883" r:id="rId63"/>
    <p:sldId id="884" r:id="rId64"/>
    <p:sldId id="885" r:id="rId65"/>
    <p:sldId id="886" r:id="rId66"/>
    <p:sldId id="887" r:id="rId67"/>
    <p:sldId id="888" r:id="rId68"/>
    <p:sldId id="889" r:id="rId69"/>
    <p:sldId id="890" r:id="rId70"/>
    <p:sldId id="891" r:id="rId71"/>
    <p:sldId id="892" r:id="rId72"/>
    <p:sldId id="893" r:id="rId73"/>
    <p:sldId id="908" r:id="rId74"/>
    <p:sldId id="842" r:id="rId75"/>
    <p:sldId id="340" r:id="rId76"/>
    <p:sldId id="836" r:id="rId77"/>
    <p:sldId id="843" r:id="rId78"/>
    <p:sldId id="841" r:id="rId79"/>
    <p:sldId id="851" r:id="rId80"/>
    <p:sldId id="849" r:id="rId81"/>
    <p:sldId id="911" r:id="rId82"/>
    <p:sldId id="839" r:id="rId83"/>
    <p:sldId id="438" r:id="rId84"/>
    <p:sldId id="445" r:id="rId85"/>
    <p:sldId id="337" r:id="rId86"/>
    <p:sldId id="840" r:id="rId8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7983A1C-2CAC-8C49-A23E-E43773AFA8DD}">
          <p14:sldIdLst>
            <p14:sldId id="256"/>
            <p14:sldId id="804"/>
            <p14:sldId id="857"/>
            <p14:sldId id="858"/>
          </p14:sldIdLst>
        </p14:section>
        <p14:section name="緑内障の診断" id="{1034B703-F4E1-2741-93B6-EBEE8A4E2EBE}">
          <p14:sldIdLst>
            <p14:sldId id="791"/>
            <p14:sldId id="803"/>
            <p14:sldId id="794"/>
            <p14:sldId id="792"/>
            <p14:sldId id="795"/>
            <p14:sldId id="796"/>
            <p14:sldId id="797"/>
            <p14:sldId id="801"/>
            <p14:sldId id="859"/>
            <p14:sldId id="844"/>
            <p14:sldId id="845"/>
            <p14:sldId id="798"/>
            <p14:sldId id="793"/>
            <p14:sldId id="813"/>
            <p14:sldId id="830"/>
          </p14:sldIdLst>
        </p14:section>
        <p14:section name="一例" id="{FAE790F2-ED81-DA4F-BCC0-317F5B3FB781}">
          <p14:sldIdLst/>
        </p14:section>
        <p14:section name="機能と構造の重要性" id="{12DC096A-C684-1046-96C4-2C8FCB45EF18}">
          <p14:sldIdLst>
            <p14:sldId id="757"/>
            <p14:sldId id="821"/>
            <p14:sldId id="802"/>
            <p14:sldId id="822"/>
            <p14:sldId id="800"/>
            <p14:sldId id="853"/>
            <p14:sldId id="855"/>
            <p14:sldId id="780"/>
          </p14:sldIdLst>
        </p14:section>
        <p14:section name="Structure-function relationship" id="{E8D2267A-70B9-DA47-AFBA-BBA5C45B29F6}">
          <p14:sldIdLst>
            <p14:sldId id="909"/>
            <p14:sldId id="861"/>
            <p14:sldId id="912"/>
            <p14:sldId id="860"/>
            <p14:sldId id="862"/>
            <p14:sldId id="899"/>
            <p14:sldId id="900"/>
            <p14:sldId id="904"/>
            <p14:sldId id="905"/>
            <p14:sldId id="906"/>
            <p14:sldId id="907"/>
            <p14:sldId id="903"/>
            <p14:sldId id="863"/>
            <p14:sldId id="265"/>
            <p14:sldId id="266"/>
            <p14:sldId id="864"/>
            <p14:sldId id="865"/>
            <p14:sldId id="866"/>
            <p14:sldId id="867"/>
            <p14:sldId id="868"/>
            <p14:sldId id="869"/>
            <p14:sldId id="870"/>
            <p14:sldId id="871"/>
            <p14:sldId id="872"/>
            <p14:sldId id="873"/>
            <p14:sldId id="898"/>
            <p14:sldId id="875"/>
            <p14:sldId id="876"/>
            <p14:sldId id="877"/>
            <p14:sldId id="878"/>
            <p14:sldId id="879"/>
            <p14:sldId id="880"/>
            <p14:sldId id="881"/>
            <p14:sldId id="882"/>
            <p14:sldId id="883"/>
            <p14:sldId id="884"/>
            <p14:sldId id="885"/>
            <p14:sldId id="886"/>
            <p14:sldId id="887"/>
            <p14:sldId id="888"/>
            <p14:sldId id="889"/>
            <p14:sldId id="890"/>
            <p14:sldId id="891"/>
            <p14:sldId id="892"/>
            <p14:sldId id="893"/>
          </p14:sldIdLst>
        </p14:section>
        <p14:section name="HFA10-2とRGC数" id="{2FC67A15-11D1-4441-840E-7DA5CE3E4D7D}">
          <p14:sldIdLst>
            <p14:sldId id="908"/>
            <p14:sldId id="842"/>
            <p14:sldId id="340"/>
            <p14:sldId id="836"/>
            <p14:sldId id="843"/>
            <p14:sldId id="841"/>
            <p14:sldId id="851"/>
            <p14:sldId id="849"/>
            <p14:sldId id="911"/>
            <p14:sldId id="839"/>
            <p14:sldId id="438"/>
            <p14:sldId id="445"/>
            <p14:sldId id="337"/>
            <p14:sldId id="840"/>
          </p14:sldIdLst>
        </p14:section>
        <p14:section name="10-2 Keep" id="{00EF64F3-5FA7-1246-A8EA-EE89AA2DF669}">
          <p14:sldIdLst/>
        </p14:section>
        <p14:section name="HFA10-2" id="{BE809CEB-F8E6-D94B-BFA5-DD273787E5BE}">
          <p14:sldIdLst/>
        </p14:section>
      </p14:sectionLst>
    </p:ext>
    <p:ext uri="{EFAFB233-063F-42B5-8137-9DF3F51BA10A}">
      <p15:sldGuideLst xmlns:p15="http://schemas.microsoft.com/office/powerpoint/2012/main">
        <p15:guide id="1" orient="horz" pos="2205" userDrawn="1">
          <p15:clr>
            <a:srgbClr val="A4A3A4"/>
          </p15:clr>
        </p15:guide>
        <p15:guide id="2" pos="28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5" clrIdx="0"/>
  <p:cmAuthor id="2" name="Yoshimasa Tanabe"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641D65-08C8-498D-ACF1-0FA0B6134859}">
  <a:tblStyle styleId="{BD641D65-08C8-498D-ACF1-0FA0B613485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07"/>
    <p:restoredTop sz="76423"/>
  </p:normalViewPr>
  <p:slideViewPr>
    <p:cSldViewPr snapToGrid="0" snapToObjects="1" showGuides="1">
      <p:cViewPr varScale="1">
        <p:scale>
          <a:sx n="97" d="100"/>
          <a:sy n="97" d="100"/>
        </p:scale>
        <p:origin x="1440" y="184"/>
      </p:cViewPr>
      <p:guideLst>
        <p:guide orient="horz" pos="2205"/>
        <p:guide pos="2835"/>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14T18:55:27.384" idx="1">
    <p:pos x="6000" y="0"/>
    <p:text>MDがX軸　WRGCがY軸の方がよい
-Shumpei Ogawa</p:text>
  </p:cm>
  <p:cm authorId="1" dt="2017-10-14T18:55:27.384" idx="2">
    <p:pos x="6000" y="100"/>
    <p:text>直しました
-Yoshimasa Tanabe</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7-10-15T04:21:59.126" idx="5">
    <p:pos x="6000" y="200"/>
    <p:text>早期より良さそうな図ですよね。
-Yoshimasa Tanabe</p:text>
  </p:cm>
  <p:cm authorId="1" dt="2017-10-16T04:35:39.899" idx="3">
    <p:pos x="6000" y="0"/>
    <p:text>傾きが水平に近くなっているので相関が周りに比べて悪くなるのだと思います。
-Yoshimasa Tanabe</p:text>
  </p:cm>
  <p:cm authorId="1" dt="2017-10-16T04:35:39.899" idx="4">
    <p:pos x="6000" y="100"/>
    <p:text>うーん。これで相関わるいの？単にnが少ないだけじゃない？
-Shumpei Ogawa</p:text>
  </p:cm>
</p:cmLst>
</file>

<file path=ppt/comments/comment3.xml><?xml version="1.0" encoding="utf-8"?>
<p:cmLst xmlns:a="http://schemas.openxmlformats.org/drawingml/2006/main" xmlns:r="http://schemas.openxmlformats.org/officeDocument/2006/relationships" xmlns:p="http://schemas.openxmlformats.org/presentationml/2006/main">
  <p:cm authorId="2" dt="2017-10-18T21:29:47.283" idx="2">
    <p:pos x="1017" y="3345"/>
    <p:text>ナカニシらのは違いますか？</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17-10-15T11:29:50.953" idx="8">
    <p:pos x="6000" y="200"/>
    <p:text>いいっすよ。もちろん。
-Shumpei Ogawa</p:text>
  </p:cm>
  <p:cm authorId="1" dt="2017-10-15T12:25:46.062" idx="6">
    <p:pos x="6000" y="0"/>
    <p:text>そういえば正常データだしちゃっていいんですか？
-Yoshimasa Tanabe</p:text>
  </p:cm>
  <p:cm authorId="1" dt="2017-10-15T12:25:46.062" idx="7">
    <p:pos x="6000" y="100"/>
    <p:text>あざーす！
-Yoshimasa Tanabe</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17-10-14T19:35:36.289" idx="14">
    <p:pos x="6000" y="500"/>
    <p:text>対象数の違いかなと思ってました
-Yoshimasa Tanabe</p:text>
  </p:cm>
  <p:cm authorId="1" dt="2017-10-14T22:39:10.439" idx="11">
    <p:pos x="6000" y="200"/>
    <p:text>あっでもこれ平均ですね。対象数関係ないですね。
-Yoshimasa Tanabe</p:text>
  </p:cm>
  <p:cm authorId="1" dt="2017-10-16T21:10:49.484" idx="13">
    <p:pos x="6000" y="400"/>
    <p:text>convよりdispの方が少なくなると思ってたんですが緑内障ではdispのほうが多いんですね
-Yoshimasa Tanabe</p:text>
  </p:cm>
  <p:cm authorId="1" dt="2017-10-16T23:32:19.311" idx="10">
    <p:pos x="6000" y="100"/>
    <p:text>この図が一番おもしろいかもね。いいコメントがでると助かります。
-Shumpei Ogawa</p:text>
  </p:cm>
  <p:cm authorId="1" dt="2017-10-17T04:04:58.663" idx="9">
    <p:pos x="6000" y="0"/>
    <p:text>これって緑内障の人は同じ人が繰り返しているので1例1眼もしくは左右2眼にすると変わってきたりしないですかね？
-Yoshimasa Tanabe</p:text>
  </p:cm>
  <p:cm authorId="1" dt="2017-10-17T04:04:58.663" idx="12">
    <p:pos x="6000" y="300"/>
    <p:text>あれ、Healthy のdispがearlyより少ない。なんで？
-Shumpei Ogawa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L="0" marR="0" lvl="0" indent="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79" name="Google Shape;79;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FC40E0D5-5126-40C0-9669-0CEC7E5FBEC5}" type="slidenum">
              <a:rPr lang="en-US" altLang="ja-JP" smtClean="0">
                <a:solidFill>
                  <a:srgbClr val="000000"/>
                </a:solidFill>
              </a:rPr>
              <a:pPr eaLnBrk="1" hangingPunct="1"/>
              <a:t>11</a:t>
            </a:fld>
            <a:endParaRPr lang="en-US" altLang="ja-JP">
              <a:solidFill>
                <a:srgbClr val="000000"/>
              </a:solidFill>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ja-JP" altLang="ja-JP"/>
          </a:p>
        </p:txBody>
      </p:sp>
    </p:spTree>
    <p:extLst>
      <p:ext uri="{BB962C8B-B14F-4D97-AF65-F5344CB8AC3E}">
        <p14:creationId xmlns:p14="http://schemas.microsoft.com/office/powerpoint/2010/main" val="826502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15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871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Rot="1" noChangeAspect="1" noTextEdit="1"/>
          </p:cNvSpPr>
          <p:nvPr>
            <p:ph type="sldImg"/>
          </p:nvPr>
        </p:nvSpPr>
        <p:spPr>
          <a:ln/>
        </p:spPr>
      </p:sp>
      <p:sp>
        <p:nvSpPr>
          <p:cNvPr id="205827" name="Rectangle 3"/>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ja-JP" altLang="en-US"/>
          </a:p>
        </p:txBody>
      </p:sp>
    </p:spTree>
    <p:extLst>
      <p:ext uri="{BB962C8B-B14F-4D97-AF65-F5344CB8AC3E}">
        <p14:creationId xmlns:p14="http://schemas.microsoft.com/office/powerpoint/2010/main" val="2744744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r>
              <a:rPr lang="ja-JP"/>
              <a:t>有名な</a:t>
            </a:r>
            <a:r>
              <a:rPr lang="ja-JP" sz="1200" b="0" i="0" u="none" strike="noStrike" cap="none">
                <a:solidFill>
                  <a:schemeClr val="dk1"/>
                </a:solidFill>
                <a:latin typeface="Calibri"/>
                <a:ea typeface="Calibri"/>
                <a:cs typeface="Calibri"/>
                <a:sym typeface="Calibri"/>
              </a:rPr>
              <a:t>ワインレブらの緑内障の</a:t>
            </a:r>
            <a:r>
              <a:rPr lang="ja-JP"/>
              <a:t>コンティニウム</a:t>
            </a:r>
            <a:r>
              <a:rPr lang="ja-JP" sz="1200" b="0" i="0" u="none" strike="noStrike" cap="none">
                <a:solidFill>
                  <a:schemeClr val="dk1"/>
                </a:solidFill>
                <a:latin typeface="Calibri"/>
                <a:ea typeface="Calibri"/>
                <a:cs typeface="Calibri"/>
                <a:sym typeface="Calibri"/>
              </a:rPr>
              <a:t>です。</a:t>
            </a:r>
            <a:r>
              <a:rPr lang="ja-JP"/>
              <a:t>緑内障においては、</a:t>
            </a:r>
            <a:r>
              <a:rPr lang="ja-JP" sz="1200" b="0" i="0" u="none" strike="noStrike" cap="none">
                <a:solidFill>
                  <a:schemeClr val="dk1"/>
                </a:solidFill>
                <a:latin typeface="Calibri"/>
                <a:ea typeface="Calibri"/>
                <a:cs typeface="Calibri"/>
                <a:sym typeface="Calibri"/>
              </a:rPr>
              <a:t>まず最初に網膜神経節細胞死や軸索の欠損などが起こります。この時期は構造的にも機能的にもまだ検出が不可能な時期です。次に網膜神経節細胞層の変化が起こり検眼鏡やＯＣＴなどで検出可能となります。最後に機能障害として視野の変化が検出されるようになります。</a:t>
            </a:r>
            <a:endParaRPr lang="en-US" altLang="ja-JP" sz="1200" b="0" i="0" u="none" strike="noStrike" cap="none" dirty="0">
              <a:solidFill>
                <a:schemeClr val="dk1"/>
              </a:solidFill>
              <a:latin typeface="Calibri"/>
              <a:ea typeface="Calibri"/>
              <a:cs typeface="Calibri"/>
              <a:sym typeface="Calibri"/>
            </a:endParaRPr>
          </a:p>
          <a:p>
            <a:pPr marL="7620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76200" marR="0" lvl="0" indent="0" algn="l" rtl="0">
              <a:spcBef>
                <a:spcPts val="0"/>
              </a:spcBef>
              <a:spcAft>
                <a:spcPts val="0"/>
              </a:spcAft>
              <a:buClr>
                <a:schemeClr val="dk1"/>
              </a:buClr>
              <a:buSzPts val="1200"/>
              <a:buFont typeface="Calibri"/>
              <a:buNone/>
            </a:pPr>
            <a:r>
              <a:rPr lang="ja-JP" sz="1200" b="0" i="0" u="none" strike="noStrike" cap="none">
                <a:solidFill>
                  <a:schemeClr val="dk1"/>
                </a:solidFill>
                <a:latin typeface="Calibri"/>
                <a:ea typeface="Calibri"/>
                <a:cs typeface="Calibri"/>
                <a:sym typeface="Calibri"/>
              </a:rPr>
              <a:t>前視野緑内障ＰＰＧは、無症候な疾患と機能障害の間に存在すると考えられています。また、視野の変化がみられた時点では、すでに網膜神経節細胞の約25-35％が障害されていることが報告されており緑内障の早期発見が重要となります。</a:t>
            </a:r>
            <a:endParaRPr sz="1200" b="0" i="0" u="none" strike="noStrike" cap="none" dirty="0">
              <a:solidFill>
                <a:schemeClr val="dk1"/>
              </a:solidFill>
              <a:latin typeface="Calibri"/>
              <a:ea typeface="Calibri"/>
              <a:cs typeface="Calibri"/>
              <a:sym typeface="Calibri"/>
            </a:endParaRPr>
          </a:p>
        </p:txBody>
      </p:sp>
      <p:sp>
        <p:nvSpPr>
          <p:cNvPr id="127" name="Google Shape;12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2437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18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34997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ja-JP" altLang="en-US" sz="1200" b="0" i="0" u="none" strike="noStrike" cap="none">
                <a:solidFill>
                  <a:schemeClr val="dk1"/>
                </a:solidFill>
                <a:latin typeface="Calibri"/>
                <a:ea typeface="Calibri"/>
                <a:cs typeface="Calibri"/>
                <a:sym typeface="Calibri"/>
              </a:rPr>
              <a:t>次に、視野検査としての静的視野検査と、網膜の構造変化の評価としての</a:t>
            </a:r>
            <a:r>
              <a:rPr lang="en-US" altLang="ja-JP" sz="1200" b="0" i="0" u="none" strike="noStrike" cap="none" dirty="0">
                <a:solidFill>
                  <a:schemeClr val="dk1"/>
                </a:solidFill>
                <a:latin typeface="Calibri"/>
                <a:ea typeface="Calibri"/>
                <a:cs typeface="Calibri"/>
                <a:sym typeface="Calibri"/>
              </a:rPr>
              <a:t>OCT</a:t>
            </a:r>
            <a:r>
              <a:rPr lang="ja-JP" altLang="en-US" sz="1200" b="0" i="0" u="none" strike="noStrike" cap="none">
                <a:solidFill>
                  <a:schemeClr val="dk1"/>
                </a:solidFill>
                <a:latin typeface="Calibri"/>
                <a:ea typeface="Calibri"/>
                <a:cs typeface="Calibri"/>
                <a:sym typeface="Calibri"/>
              </a:rPr>
              <a:t>検査を追加することが一般的だと思います。</a:t>
            </a:r>
            <a:endParaRPr sz="1200" b="0" i="0" u="none" strike="noStrike" cap="none" dirty="0">
              <a:solidFill>
                <a:schemeClr val="dk1"/>
              </a:solidFill>
              <a:latin typeface="Calibri"/>
              <a:ea typeface="Calibri"/>
              <a:cs typeface="Calibri"/>
              <a:sym typeface="Calibri"/>
            </a:endParaRPr>
          </a:p>
        </p:txBody>
      </p:sp>
      <p:sp>
        <p:nvSpPr>
          <p:cNvPr id="161" name="Google Shape;161;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2424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OCT</a:t>
            </a:r>
            <a:r>
              <a:rPr lang="ja-JP" altLang="en-US" sz="1200" b="0" i="0" u="none" strike="noStrike" cap="none">
                <a:solidFill>
                  <a:schemeClr val="dk1"/>
                </a:solidFill>
                <a:latin typeface="Calibri"/>
                <a:ea typeface="Calibri"/>
                <a:cs typeface="Calibri"/>
                <a:sym typeface="Calibri"/>
              </a:rPr>
              <a:t>優勢の現在でも、</a:t>
            </a:r>
            <a:r>
              <a:rPr lang="en-US" altLang="ja-JP" sz="1200" b="0" i="0" u="none" strike="noStrike" cap="none" dirty="0">
                <a:solidFill>
                  <a:schemeClr val="dk1"/>
                </a:solidFill>
                <a:latin typeface="Calibri"/>
                <a:ea typeface="Calibri"/>
                <a:cs typeface="Calibri"/>
                <a:sym typeface="Calibri"/>
              </a:rPr>
              <a:t>structure-function relationship</a:t>
            </a:r>
            <a:r>
              <a:rPr lang="ja-JP" altLang="en-US" sz="1200" b="0" i="0" u="none" strike="noStrike" cap="none">
                <a:solidFill>
                  <a:schemeClr val="dk1"/>
                </a:solidFill>
                <a:latin typeface="Calibri"/>
                <a:ea typeface="Calibri"/>
                <a:cs typeface="Calibri"/>
                <a:sym typeface="Calibri"/>
              </a:rPr>
              <a:t>を考慮することは、病態理解、臨床応用において重要であることには代わりありません。</a:t>
            </a:r>
            <a:endParaRPr sz="1200" b="0" i="0" u="none" strike="noStrike" cap="none" dirty="0">
              <a:solidFill>
                <a:schemeClr val="dk1"/>
              </a:solidFill>
              <a:latin typeface="Calibri"/>
              <a:ea typeface="Calibri"/>
              <a:cs typeface="Calibri"/>
              <a:sym typeface="Calibri"/>
            </a:endParaRPr>
          </a:p>
        </p:txBody>
      </p:sp>
      <p:sp>
        <p:nvSpPr>
          <p:cNvPr id="79" name="Google Shape;79;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55589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実際に</a:t>
            </a:r>
            <a:r>
              <a:rPr kumimoji="1" lang="en-US" altLang="ja-JP" dirty="0"/>
              <a:t>Zeiss</a:t>
            </a:r>
            <a:r>
              <a:rPr kumimoji="1" lang="ja-JP" altLang="en-US"/>
              <a:t>の</a:t>
            </a:r>
            <a:r>
              <a:rPr kumimoji="1" lang="en-US" altLang="ja-JP" dirty="0"/>
              <a:t>Forum</a:t>
            </a:r>
            <a:r>
              <a:rPr kumimoji="1" lang="ja-JP" altLang="en-US"/>
              <a:t>で搭載されている、乳頭部解析のマップは、</a:t>
            </a:r>
            <a:r>
              <a:rPr kumimoji="1" lang="en-US" altLang="ja-JP" dirty="0" err="1"/>
              <a:t>Garway</a:t>
            </a:r>
            <a:r>
              <a:rPr kumimoji="1" lang="en-US" altLang="ja-JP" dirty="0"/>
              <a:t> Heath</a:t>
            </a:r>
            <a:r>
              <a:rPr kumimoji="1" lang="ja-JP" altLang="en-US"/>
              <a:t>のマップで、これは</a:t>
            </a:r>
            <a:r>
              <a:rPr kumimoji="1" lang="en-US" altLang="ja-JP" dirty="0"/>
              <a:t>NFLD</a:t>
            </a:r>
            <a:r>
              <a:rPr kumimoji="1" lang="ja-JP" altLang="en-US"/>
              <a:t>を有する緑内障患者さんの眼底写真から、乳頭への連結部分を検討し、マップを作成しました。</a:t>
            </a:r>
          </a:p>
        </p:txBody>
      </p:sp>
      <p:sp>
        <p:nvSpPr>
          <p:cNvPr id="4" name="スライド番号プレースホルダー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21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8834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実際に、</a:t>
            </a:r>
            <a:r>
              <a:rPr kumimoji="1" lang="en-US" altLang="ja-JP" dirty="0" err="1"/>
              <a:t>Garway</a:t>
            </a:r>
            <a:r>
              <a:rPr kumimoji="1" lang="en-US" altLang="ja-JP" dirty="0"/>
              <a:t> heath</a:t>
            </a:r>
            <a:r>
              <a:rPr kumimoji="1" lang="ja-JP" altLang="en-US"/>
              <a:t>　</a:t>
            </a:r>
            <a:r>
              <a:rPr kumimoji="1" lang="en-US" altLang="ja-JP" dirty="0"/>
              <a:t>map</a:t>
            </a:r>
            <a:r>
              <a:rPr kumimoji="1" lang="ja-JP" altLang="en-US"/>
              <a:t>を用いて検討を行った、２つの論文を紹介したいと思います。</a:t>
            </a:r>
            <a:endParaRPr kumimoji="1" lang="en-US" altLang="ja-JP"/>
          </a:p>
          <a:p>
            <a:endParaRPr kumimoji="1" lang="en-US" altLang="ja-JP" dirty="0"/>
          </a:p>
          <a:p>
            <a:r>
              <a:rPr kumimoji="1" lang="en-US" altLang="ja-JP" dirty="0"/>
              <a:t>G-H</a:t>
            </a:r>
            <a:r>
              <a:rPr kumimoji="1" lang="ja-JP" altLang="en-US"/>
              <a:t>の</a:t>
            </a:r>
            <a:r>
              <a:rPr kumimoji="1" lang="en-US" altLang="ja-JP" dirty="0"/>
              <a:t>24-2</a:t>
            </a:r>
            <a:r>
              <a:rPr kumimoji="1" lang="ja-JP" altLang="en-US"/>
              <a:t>と</a:t>
            </a:r>
            <a:r>
              <a:rPr kumimoji="1" lang="en-US" altLang="ja-JP" dirty="0"/>
              <a:t>RNFLT</a:t>
            </a:r>
            <a:r>
              <a:rPr kumimoji="1" lang="ja-JP" altLang="en-US"/>
              <a:t>の各セクターの相関係数</a:t>
            </a:r>
            <a:r>
              <a:rPr kumimoji="1" lang="en-US" altLang="ja-JP" dirty="0"/>
              <a:t>R2 </a:t>
            </a:r>
            <a:r>
              <a:rPr kumimoji="1" lang="ja-JP" altLang="en-US"/>
              <a:t>を調べると、上耳側と下耳側が約</a:t>
            </a:r>
            <a:r>
              <a:rPr kumimoji="1" lang="en-US" altLang="ja-JP" dirty="0"/>
              <a:t>0.5-6</a:t>
            </a:r>
            <a:r>
              <a:rPr kumimoji="1" lang="ja-JP" altLang="en-US"/>
              <a:t>、</a:t>
            </a:r>
          </a:p>
        </p:txBody>
      </p:sp>
      <p:sp>
        <p:nvSpPr>
          <p:cNvPr id="4" name="スライド番号プレースホルダー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23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265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スライド イメージ プレースホルダ 1"/>
          <p:cNvSpPr>
            <a:spLocks noGrp="1" noRot="1" noChangeAspect="1" noTextEdit="1"/>
          </p:cNvSpPr>
          <p:nvPr>
            <p:ph type="sldImg"/>
          </p:nvPr>
        </p:nvSpPr>
        <p:spPr>
          <a:ln/>
        </p:spPr>
      </p:sp>
      <p:sp>
        <p:nvSpPr>
          <p:cNvPr id="206851" name="ノート プレースホルダ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ja-JP" dirty="0"/>
              <a:t>Don Hood </a:t>
            </a:r>
            <a:r>
              <a:rPr lang="ja-JP" altLang="en-US"/>
              <a:t>らの</a:t>
            </a:r>
            <a:r>
              <a:rPr lang="en-US" altLang="ja-JP" dirty="0"/>
              <a:t>OCT</a:t>
            </a:r>
            <a:r>
              <a:rPr lang="ja-JP" altLang="en-US"/>
              <a:t>のフロアリング　エフェクトについてです。</a:t>
            </a:r>
            <a:br>
              <a:rPr lang="en-US" altLang="ja-JP" dirty="0"/>
            </a:br>
            <a:r>
              <a:rPr lang="ja-JP" altLang="en-US"/>
              <a:t>視神経乳頭の</a:t>
            </a:r>
            <a:r>
              <a:rPr lang="en-US" altLang="ja-JP" dirty="0"/>
              <a:t>RNFL</a:t>
            </a:r>
            <a:r>
              <a:rPr lang="ja-JP" altLang="en-US"/>
              <a:t>に対応する</a:t>
            </a:r>
            <a:r>
              <a:rPr lang="en-US" altLang="ja-JP" dirty="0"/>
              <a:t>HFA</a:t>
            </a:r>
            <a:r>
              <a:rPr lang="ja-JP" altLang="en-US"/>
              <a:t>検査点の網膜感度をプロットしてみると、</a:t>
            </a:r>
            <a:endParaRPr lang="en-US" altLang="ja-JP" dirty="0"/>
          </a:p>
          <a:p>
            <a:r>
              <a:rPr lang="ja-JP" altLang="en-US"/>
              <a:t>早期の段階では、</a:t>
            </a:r>
            <a:r>
              <a:rPr lang="en-US" altLang="ja-JP" dirty="0"/>
              <a:t>RNFLT</a:t>
            </a:r>
            <a:r>
              <a:rPr lang="ja-JP" altLang="en-US"/>
              <a:t>は</a:t>
            </a:r>
            <a:r>
              <a:rPr lang="en-US" altLang="ja-JP" dirty="0"/>
              <a:t>140</a:t>
            </a:r>
            <a:r>
              <a:rPr lang="ja-JP" altLang="en-US"/>
              <a:t>から</a:t>
            </a:r>
            <a:r>
              <a:rPr lang="en-US" altLang="ja-JP" dirty="0"/>
              <a:t>60</a:t>
            </a:r>
            <a:r>
              <a:rPr lang="ja-JP" altLang="en-US"/>
              <a:t>マイクロメートルに急激に減少しますが、</a:t>
            </a:r>
            <a:endParaRPr lang="en-US" altLang="ja-JP" dirty="0"/>
          </a:p>
          <a:p>
            <a:r>
              <a:rPr lang="ja-JP" altLang="en-US"/>
              <a:t>中期以降は、視野感度の低下に比べて、</a:t>
            </a:r>
            <a:r>
              <a:rPr lang="en-US" altLang="ja-JP" dirty="0"/>
              <a:t>RNFLT</a:t>
            </a:r>
            <a:r>
              <a:rPr lang="ja-JP" altLang="en-US"/>
              <a:t>の減少スピードは鈍化します。</a:t>
            </a:r>
            <a:endParaRPr lang="en-US" altLang="ja-JP" dirty="0"/>
          </a:p>
          <a:p>
            <a:endParaRPr lang="en-US" altLang="ja-JP" dirty="0"/>
          </a:p>
          <a:p>
            <a:r>
              <a:rPr lang="ja-JP" altLang="en-US"/>
              <a:t>このため早期診断での</a:t>
            </a:r>
            <a:r>
              <a:rPr lang="en-US" altLang="ja-JP" dirty="0"/>
              <a:t>OCT</a:t>
            </a:r>
            <a:r>
              <a:rPr lang="ja-JP" altLang="en-US"/>
              <a:t>の有用性と、中期以降の進行検出力の低下が示唆されます。</a:t>
            </a:r>
          </a:p>
        </p:txBody>
      </p:sp>
      <p:sp>
        <p:nvSpPr>
          <p:cNvPr id="206852" name="スライド番号プレースホルダ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096D6A2F-18A1-497E-ADBF-03AA3E51EA9A}" type="slidenum">
              <a:rPr lang="ja-JP" altLang="en-US" smtClean="0">
                <a:solidFill>
                  <a:srgbClr val="000000"/>
                </a:solidFill>
              </a:rPr>
              <a:pPr eaLnBrk="1" hangingPunct="1"/>
              <a:t>24</a:t>
            </a:fld>
            <a:endParaRPr lang="ja-JP" altLang="en-US">
              <a:solidFill>
                <a:srgbClr val="000000"/>
              </a:solidFill>
            </a:endParaRPr>
          </a:p>
        </p:txBody>
      </p:sp>
    </p:spTree>
    <p:extLst>
      <p:ext uri="{BB962C8B-B14F-4D97-AF65-F5344CB8AC3E}">
        <p14:creationId xmlns:p14="http://schemas.microsoft.com/office/powerpoint/2010/main" val="1740361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緑内障は視神経と視野に特徴的変化を有し、通常眼圧を十分に下降させることにより視神経障害を改善もしくは抑制しうる眼の機能的構造的異常を特徴とする疾患である」と定義され、網膜神経節細胞が選択的に障害される疾患です。</a:t>
            </a:r>
            <a:endParaRPr/>
          </a:p>
        </p:txBody>
      </p:sp>
      <p:sp>
        <p:nvSpPr>
          <p:cNvPr id="168" name="Google Shape;168;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84475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a:t>緑内障の病期で、</a:t>
            </a:r>
            <a:r>
              <a:rPr kumimoji="1" lang="en-US" altLang="ja-JP" dirty="0"/>
              <a:t>OCT</a:t>
            </a:r>
            <a:r>
              <a:rPr kumimoji="1" lang="ja-JP" altLang="en-US"/>
              <a:t>乳頭部解析と乳頭解析では全病期では、同等と報告されていますが、早期歴において黄斑部解析の有用性が報告されています。</a:t>
            </a:r>
          </a:p>
        </p:txBody>
      </p:sp>
      <p:sp>
        <p:nvSpPr>
          <p:cNvPr id="4" name="スライド番号プレースホルダー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27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82141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OCT</a:t>
            </a:r>
            <a:r>
              <a:rPr lang="ja-JP" altLang="en-US" sz="1200" b="0" i="0" u="none" strike="noStrike" cap="none">
                <a:solidFill>
                  <a:schemeClr val="dk1"/>
                </a:solidFill>
                <a:latin typeface="Calibri"/>
                <a:ea typeface="Calibri"/>
                <a:cs typeface="Calibri"/>
                <a:sym typeface="Calibri"/>
              </a:rPr>
              <a:t>優勢の現在でも、</a:t>
            </a:r>
            <a:r>
              <a:rPr lang="en-US" altLang="ja-JP" sz="1200" b="0" i="0" u="none" strike="noStrike" cap="none" dirty="0">
                <a:solidFill>
                  <a:schemeClr val="dk1"/>
                </a:solidFill>
                <a:latin typeface="Calibri"/>
                <a:ea typeface="Calibri"/>
                <a:cs typeface="Calibri"/>
                <a:sym typeface="Calibri"/>
              </a:rPr>
              <a:t>structure-function relationship</a:t>
            </a:r>
            <a:r>
              <a:rPr lang="ja-JP" altLang="en-US" sz="1200" b="0" i="0" u="none" strike="noStrike" cap="none">
                <a:solidFill>
                  <a:schemeClr val="dk1"/>
                </a:solidFill>
                <a:latin typeface="Calibri"/>
                <a:ea typeface="Calibri"/>
                <a:cs typeface="Calibri"/>
                <a:sym typeface="Calibri"/>
              </a:rPr>
              <a:t>を考慮することは、病態理解、臨床応用において重要であることには代わりありません。</a:t>
            </a:r>
            <a:endParaRPr sz="1200" b="0" i="0" u="none" strike="noStrike" cap="none" dirty="0">
              <a:solidFill>
                <a:schemeClr val="dk1"/>
              </a:solidFill>
              <a:latin typeface="Calibri"/>
              <a:ea typeface="Calibri"/>
              <a:cs typeface="Calibri"/>
              <a:sym typeface="Calibri"/>
            </a:endParaRPr>
          </a:p>
        </p:txBody>
      </p:sp>
      <p:sp>
        <p:nvSpPr>
          <p:cNvPr id="79" name="Google Shape;79;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73625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8d791355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g28d791355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そのためハーベルスらは、</a:t>
            </a:r>
            <a:r>
              <a:rPr lang="en-US" altLang="ja-JP" sz="1050" b="0" i="0" u="none" strike="noStrike" cap="none" dirty="0">
                <a:solidFill>
                  <a:schemeClr val="dk1"/>
                </a:solidFill>
                <a:latin typeface="Calibri"/>
                <a:ea typeface="Calibri"/>
                <a:cs typeface="Calibri"/>
                <a:sym typeface="Calibri"/>
              </a:rPr>
              <a:t>40</a:t>
            </a:r>
            <a:r>
              <a:rPr lang="ja-JP" altLang="en-US" sz="1050" b="0" i="0" u="none" strike="noStrike" cap="none">
                <a:solidFill>
                  <a:schemeClr val="dk1"/>
                </a:solidFill>
                <a:latin typeface="Calibri"/>
                <a:ea typeface="Calibri"/>
                <a:cs typeface="Calibri"/>
                <a:sym typeface="Calibri"/>
              </a:rPr>
              <a:t>例の猿に視野検査をトレーニングし、レーザーを用いて緑内障モデルとして、視野検査と</a:t>
            </a:r>
            <a:r>
              <a:rPr lang="en-US" altLang="ja-JP" sz="1050" b="0" i="0" u="none" strike="noStrike" cap="none" dirty="0">
                <a:solidFill>
                  <a:schemeClr val="dk1"/>
                </a:solidFill>
                <a:latin typeface="Calibri"/>
                <a:ea typeface="Calibri"/>
                <a:cs typeface="Calibri"/>
                <a:sym typeface="Calibri"/>
              </a:rPr>
              <a:t>OCT</a:t>
            </a:r>
            <a:r>
              <a:rPr lang="ja-JP" altLang="en-US" sz="1050" b="0" i="0" u="none" strike="noStrike" cap="none">
                <a:solidFill>
                  <a:schemeClr val="dk1"/>
                </a:solidFill>
                <a:latin typeface="Calibri"/>
                <a:ea typeface="Calibri"/>
                <a:cs typeface="Calibri"/>
                <a:sym typeface="Calibri"/>
              </a:rPr>
              <a:t>のよる網膜厚みの関係を調べました。</a:t>
            </a:r>
            <a:endParaRPr lang="en-US" altLang="ja-JP" sz="105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r>
              <a:rPr lang="en-US" altLang="ja-JP" sz="1050" b="0" i="0" u="none" strike="noStrike" cap="none" dirty="0">
                <a:solidFill>
                  <a:schemeClr val="dk1"/>
                </a:solidFill>
                <a:latin typeface="Calibri"/>
                <a:ea typeface="Calibri"/>
                <a:cs typeface="Calibri"/>
                <a:sym typeface="Calibri"/>
              </a:rPr>
              <a:t>SAP</a:t>
            </a:r>
            <a:r>
              <a:rPr lang="ja-JP" altLang="en-US" sz="1050" b="0" i="0" u="none" strike="noStrike" cap="none">
                <a:solidFill>
                  <a:schemeClr val="dk1"/>
                </a:solidFill>
                <a:latin typeface="Calibri"/>
                <a:ea typeface="Calibri"/>
                <a:cs typeface="Calibri"/>
                <a:sym typeface="Calibri"/>
              </a:rPr>
              <a:t>の網膜感度［ｄ</a:t>
            </a:r>
            <a:r>
              <a:rPr lang="en-US" altLang="ja-JP" sz="1050" b="0" i="0" u="none" strike="noStrike" cap="none" dirty="0">
                <a:solidFill>
                  <a:schemeClr val="dk1"/>
                </a:solidFill>
                <a:latin typeface="Calibri"/>
                <a:ea typeface="Calibri"/>
                <a:cs typeface="Calibri"/>
                <a:sym typeface="Calibri"/>
              </a:rPr>
              <a:t>B</a:t>
            </a:r>
            <a:r>
              <a:rPr lang="ja-JP" altLang="en-US" sz="1050" b="0" i="0" u="none" strike="noStrike" cap="none">
                <a:solidFill>
                  <a:schemeClr val="dk1"/>
                </a:solidFill>
                <a:latin typeface="Calibri"/>
                <a:ea typeface="Calibri"/>
                <a:cs typeface="Calibri"/>
                <a:sym typeface="Calibri"/>
              </a:rPr>
              <a:t>］と</a:t>
            </a:r>
            <a:r>
              <a:rPr lang="en-US" altLang="ja-JP" sz="1050" b="0" i="0" u="none" strike="noStrike" cap="none" dirty="0">
                <a:solidFill>
                  <a:schemeClr val="dk1"/>
                </a:solidFill>
                <a:latin typeface="Calibri"/>
                <a:ea typeface="Calibri"/>
                <a:cs typeface="Calibri"/>
                <a:sym typeface="Calibri"/>
              </a:rPr>
              <a:t>RGC</a:t>
            </a:r>
            <a:r>
              <a:rPr lang="ja-JP" altLang="en-US" sz="1050" b="0" i="0" u="none" strike="noStrike" cap="none">
                <a:solidFill>
                  <a:schemeClr val="dk1"/>
                </a:solidFill>
                <a:latin typeface="Calibri"/>
                <a:ea typeface="Calibri"/>
                <a:cs typeface="Calibri"/>
                <a:sym typeface="Calibri"/>
              </a:rPr>
              <a:t>数［ｄ</a:t>
            </a:r>
            <a:r>
              <a:rPr lang="en-US" altLang="ja-JP" sz="1050" b="0" i="0" u="none" strike="noStrike" cap="none" dirty="0">
                <a:solidFill>
                  <a:schemeClr val="dk1"/>
                </a:solidFill>
                <a:latin typeface="Calibri"/>
                <a:ea typeface="Calibri"/>
                <a:cs typeface="Calibri"/>
                <a:sym typeface="Calibri"/>
              </a:rPr>
              <a:t>B</a:t>
            </a:r>
            <a:r>
              <a:rPr lang="ja-JP" altLang="en-US" sz="1050" b="0" i="0" u="none" strike="noStrike" cap="none">
                <a:solidFill>
                  <a:schemeClr val="dk1"/>
                </a:solidFill>
                <a:latin typeface="Calibri"/>
                <a:ea typeface="Calibri"/>
                <a:cs typeface="Calibri"/>
                <a:sym typeface="Calibri"/>
              </a:rPr>
              <a:t>］の関係は直線的であること。</a:t>
            </a:r>
            <a:endParaRPr lang="en-US" altLang="ja-JP" sz="105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lang="en-US" altLang="ja-JP" sz="105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lang="en-US" altLang="ja-JP" sz="105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構造と機能からRGC数を共通単位としてあらわすことを提案しました。またメデーロスらはハーベルスモデルをもとに構造と機能から推定rgc数をあわせて評価するwrgcを提案しました。</a:t>
            </a:r>
            <a:r>
              <a:rPr lang="ja-JP" sz="1100" b="0" i="0" u="none" strike="noStrike" cap="none">
                <a:solidFill>
                  <a:schemeClr val="dk1"/>
                </a:solidFill>
                <a:highlight>
                  <a:srgbClr val="FFFFFF"/>
                </a:highlight>
                <a:latin typeface="Times New Roman"/>
                <a:ea typeface="Times New Roman"/>
                <a:cs typeface="Times New Roman"/>
                <a:sym typeface="Times New Roman"/>
              </a:rPr>
              <a:t>疾患の重篤度に応じて重み付けして平均化することにより、組み合わせた測定値を算出します。</a:t>
            </a:r>
            <a:endParaRPr sz="1100" b="0" i="0" u="none" strike="noStrike" cap="none" dirty="0">
              <a:solidFill>
                <a:schemeClr val="dk1"/>
              </a:solidFill>
              <a:highlight>
                <a:srgbClr val="FFFFFF"/>
              </a:highlight>
              <a:latin typeface="Times New Roman"/>
              <a:ea typeface="Times New Roman"/>
              <a:cs typeface="Times New Roman"/>
              <a:sym typeface="Times New Roman"/>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それぞれの算出方法を説明します。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まずOCTからのRGC数の算出方法は、</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軸索密度 (d)は年齢により補正されます。</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補正係数(c)は、MD値に応じてRNFLにおける軸索 と非軸索部分を変化させます。</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平均cpRNFLの厚みと、discOCTスキャンの円周360°の長さより求められます。</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次にSAPからの算出方法は、mおよびbは定数で、偏心度ecから算出されます。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一測定点におけるGaglion cell数（GC）は、網膜感度ｓ［dBデシベル］と定数ｍ，ｂ から求められます。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すべての測定点でのGCをせきさんしたものがSAPrgcとなります。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次にwrgcの算出方法は、OCTrgcとSAPrgcの両者を合わせて算出します。wrgcは早期では、MD値によって、OCTから推定されるRGCに重きをおいて、後期では、SAPから推定されるRGCに重きをおいて算出されます。たとえばMD値が0の場合はSAPrgcが0になりOCTrgcのみが算出されます。またMD値が-30の場合はOCTrgcが0になりSAPrgcが算出されます★</a:t>
            </a:r>
            <a:endParaRPr dirty="0"/>
          </a:p>
        </p:txBody>
      </p:sp>
      <p:sp>
        <p:nvSpPr>
          <p:cNvPr id="229" name="Google Shape;229;g28d7913553_0_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29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72995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そのためハーベルスらは、構造と機能からRGC数を共通単位としてあらわすことを提案しました。またメデーロスらはハーベルスモデルをもとに構造と機能から推定rgc数をあわせて評価するwrgcを提案しました。</a:t>
            </a:r>
            <a:r>
              <a:rPr lang="ja-JP" sz="1100" b="0" i="0" u="none" strike="noStrike" cap="none">
                <a:solidFill>
                  <a:schemeClr val="dk1"/>
                </a:solidFill>
                <a:highlight>
                  <a:srgbClr val="FFFFFF"/>
                </a:highlight>
                <a:latin typeface="Times New Roman"/>
                <a:ea typeface="Times New Roman"/>
                <a:cs typeface="Times New Roman"/>
                <a:sym typeface="Times New Roman"/>
              </a:rPr>
              <a:t>疾患の重篤度に応じて重み付けして平均化することにより、組み合わせた測定値を算出します。</a:t>
            </a:r>
            <a:endParaRPr sz="1100" b="0" i="0" u="none" strike="noStrike" cap="none" dirty="0">
              <a:solidFill>
                <a:schemeClr val="dk1"/>
              </a:solidFill>
              <a:highlight>
                <a:srgbClr val="FFFFFF"/>
              </a:highlight>
              <a:latin typeface="Times New Roman"/>
              <a:ea typeface="Times New Roman"/>
              <a:cs typeface="Times New Roman"/>
              <a:sym typeface="Times New Roman"/>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それぞれの算出方法を説明します。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まずOCTからのRGC数の算出方法は、</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軸索密度 (d)は年齢により補正されます。</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補正係数(c)は、MD値に応じてRNFLにおける軸索 と非軸索部分を変化させます。</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平均cpRNFLの厚みと、discOCTスキャンの円周360°の長さより求められます。</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次にSAPからの算出方法は、mおよびbは定数で、偏心度ecから算出されます。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一測定点におけるGaglion cell数（GC）は、網膜感度ｓ［dBデシベル］と定数ｍ，ｂ から求められます。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すべての測定点でのGCをせきさんしたものがSAPrgcとなります。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次にwrgcの算出方法は、OCTrgcとSAPrgcの両者を合わせて算出します。wrgcは早期では、MD値によって、OCTから推定されるRGCに重きをおいて、後期では、SAPから推定されるRGCに重きをおいて算出されます。たとえばMD値が0の場合はSAPrgcが0になりOCTrgcのみが算出されます。またMD値が-30の場合はOCTrgcが0になりSAPrgcが算出されます★</a:t>
            </a:r>
            <a:endParaRPr dirty="0"/>
          </a:p>
        </p:txBody>
      </p:sp>
      <p:sp>
        <p:nvSpPr>
          <p:cNvPr id="206" name="Google Shape;206;p1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5952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8d7913553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g28d7913553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そのためハーベルスらは、構造と機能からRGC数を共通単位としてあらわすことを提案しました。またメデーロスらはハーベルスモデルをもとに構造と機能から推定rgc数をあわせて評価するwrgcを提案しました。</a:t>
            </a:r>
            <a:r>
              <a:rPr lang="ja-JP" sz="1100" b="0" i="0" u="none" strike="noStrike" cap="none">
                <a:solidFill>
                  <a:schemeClr val="dk1"/>
                </a:solidFill>
                <a:highlight>
                  <a:srgbClr val="FFFFFF"/>
                </a:highlight>
                <a:latin typeface="Times New Roman"/>
                <a:ea typeface="Times New Roman"/>
                <a:cs typeface="Times New Roman"/>
                <a:sym typeface="Times New Roman"/>
              </a:rPr>
              <a:t>疾患の重篤度に応じて重み付けして平均化することにより、組み合わせた測定値を算出します。</a:t>
            </a:r>
            <a:endParaRPr sz="11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それぞれの算出方法を説明します。</a:t>
            </a:r>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まずOCTからのRGC数の算出方法は、</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軸索密度 (d)は年齢により補正されます。</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補正係数(c)は、MD値に応じてRNFLにおける軸索 と非軸索部分を変化させます。</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平均cpRNFLの厚みと、discOCTスキャンの円周360°の長さより求められます。</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次にSAPからの算出方法は、mおよびbは定数で、偏心度ecから算出されます。</a:t>
            </a:r>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一測定点におけるGaglion cell数（GC）は、網膜感度ｓ［dBデシベル］と定数ｍ，ｂ から求められます。</a:t>
            </a:r>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すべての測定点でのGCをせきさんしたものがSAPrgcとなります。</a:t>
            </a:r>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次にwrgcの算出方法は、OCTrgcとSAPrgcの両者を合わせて算出します。wrgcは早期では、MD値によって、OCTから推定されるRGCに重きをおいて、後期では、SAPから推定されるRGCに重きをおいて算出されます。たとえばMD値が0の場合はSAPrgcが0になりOCTrgcのみが算出されます。またMD値が-30の場合はOCTrgcが0になりSAPrgcが算出されます★</a:t>
            </a:r>
            <a:endParaRPr/>
          </a:p>
        </p:txBody>
      </p:sp>
      <p:sp>
        <p:nvSpPr>
          <p:cNvPr id="242" name="Google Shape;242;g28d7913553_0_2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32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3011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360"/>
              </a:spcBef>
              <a:spcAft>
                <a:spcPts val="0"/>
              </a:spcAft>
              <a:buClrTx/>
              <a:buSzTx/>
              <a:buFontTx/>
              <a:buNone/>
              <a:tabLst/>
              <a:defRPr/>
            </a:pPr>
            <a:r>
              <a:rPr kumimoji="1" lang="ja-JP" altLang="en-US" sz="1050" b="0" i="0" u="none" strike="noStrike" kern="1200" cap="none">
                <a:solidFill>
                  <a:schemeClr val="tx1"/>
                </a:solidFill>
                <a:latin typeface="+mn-ea"/>
                <a:ea typeface="+mn-ea"/>
                <a:cs typeface="Calibri"/>
                <a:sym typeface="Calibri"/>
              </a:rPr>
              <a:t>Ｗ</a:t>
            </a:r>
            <a:r>
              <a:rPr kumimoji="1" lang="en-US" altLang="ja-JP" sz="1050" b="0" i="0" u="none" strike="noStrike" kern="1200" cap="none" dirty="0">
                <a:solidFill>
                  <a:schemeClr val="tx1"/>
                </a:solidFill>
                <a:latin typeface="+mn-ea"/>
                <a:ea typeface="+mn-ea"/>
                <a:cs typeface="Calibri"/>
                <a:sym typeface="Calibri"/>
              </a:rPr>
              <a:t>RGC</a:t>
            </a:r>
            <a:r>
              <a:rPr kumimoji="1" lang="ja-JP" altLang="en-US" sz="1050" b="0" i="0" u="none" strike="noStrike" kern="1200" cap="none">
                <a:solidFill>
                  <a:schemeClr val="tx1"/>
                </a:solidFill>
                <a:latin typeface="+mn-ea"/>
                <a:ea typeface="+mn-ea"/>
                <a:cs typeface="Calibri"/>
                <a:sym typeface="Calibri"/>
              </a:rPr>
              <a:t>のイメージをお示ししています。</a:t>
            </a:r>
            <a:endParaRPr kumimoji="1" lang="en-US" altLang="ja-JP" sz="1050" b="0" i="0" u="none" strike="noStrike" kern="1200" cap="none" dirty="0">
              <a:solidFill>
                <a:schemeClr val="tx1"/>
              </a:solidFill>
              <a:latin typeface="+mn-ea"/>
              <a:ea typeface="+mn-ea"/>
              <a:cs typeface="Calibri"/>
              <a:sym typeface="Calibri"/>
            </a:endParaRPr>
          </a:p>
          <a:p>
            <a:pPr marL="0" marR="0" lvl="0" indent="0" algn="l" defTabSz="914400" rtl="0" eaLnBrk="1" fontAlgn="auto" latinLnBrk="0" hangingPunct="1">
              <a:lnSpc>
                <a:spcPct val="100000"/>
              </a:lnSpc>
              <a:spcBef>
                <a:spcPts val="360"/>
              </a:spcBef>
              <a:spcAft>
                <a:spcPts val="0"/>
              </a:spcAft>
              <a:buClrTx/>
              <a:buSzTx/>
              <a:buFontTx/>
              <a:buNone/>
              <a:tabLst/>
              <a:defRPr/>
            </a:pPr>
            <a:r>
              <a:rPr kumimoji="1" lang="ja-JP" altLang="en-US" sz="1050" b="0" i="0" u="none" strike="noStrike" kern="1200" cap="none">
                <a:solidFill>
                  <a:schemeClr val="tx1"/>
                </a:solidFill>
                <a:latin typeface="+mn-ea"/>
                <a:ea typeface="+mn-ea"/>
                <a:cs typeface="Calibri"/>
                <a:sym typeface="Calibri"/>
              </a:rPr>
              <a:t>早期にはより</a:t>
            </a:r>
            <a:r>
              <a:rPr kumimoji="1" lang="en-US" altLang="ja-JP" sz="1050" b="0" i="0" u="none" strike="noStrike" kern="1200" cap="none" dirty="0">
                <a:solidFill>
                  <a:schemeClr val="tx1"/>
                </a:solidFill>
                <a:latin typeface="+mn-ea"/>
                <a:ea typeface="+mn-ea"/>
                <a:cs typeface="Calibri"/>
                <a:sym typeface="Calibri"/>
              </a:rPr>
              <a:t>OCT</a:t>
            </a:r>
            <a:r>
              <a:rPr kumimoji="1" lang="ja-JP" altLang="en-US" sz="1050" b="0" i="0" u="none" strike="noStrike" kern="1200" cap="none">
                <a:solidFill>
                  <a:schemeClr val="tx1"/>
                </a:solidFill>
                <a:latin typeface="+mn-ea"/>
                <a:ea typeface="+mn-ea"/>
                <a:cs typeface="Calibri"/>
                <a:sym typeface="Calibri"/>
              </a:rPr>
              <a:t>の測定結果が反映され、後期に進むにつれて</a:t>
            </a:r>
            <a:r>
              <a:rPr kumimoji="1" lang="en-US" altLang="ja-JP" sz="1050" b="0" i="0" u="none" strike="noStrike" kern="1200" cap="none" dirty="0">
                <a:solidFill>
                  <a:schemeClr val="tx1"/>
                </a:solidFill>
                <a:latin typeface="+mn-ea"/>
                <a:ea typeface="+mn-ea"/>
                <a:cs typeface="Calibri"/>
                <a:sym typeface="Calibri"/>
              </a:rPr>
              <a:t>SAP</a:t>
            </a:r>
            <a:r>
              <a:rPr kumimoji="1" lang="ja-JP" altLang="en-US" sz="1050" b="0" i="0" u="none" strike="noStrike" kern="1200" cap="none">
                <a:solidFill>
                  <a:schemeClr val="tx1"/>
                </a:solidFill>
                <a:latin typeface="+mn-ea"/>
                <a:ea typeface="+mn-ea"/>
                <a:cs typeface="Calibri"/>
                <a:sym typeface="Calibri"/>
              </a:rPr>
              <a:t>の測定結果が反映されることになります。</a:t>
            </a:r>
            <a:endParaRPr kumimoji="1" lang="en-US" altLang="ja-JP" sz="1050" b="0" i="0" u="none" strike="noStrike" kern="1200" cap="none" dirty="0">
              <a:solidFill>
                <a:schemeClr val="tx1"/>
              </a:solidFill>
              <a:latin typeface="+mn-ea"/>
              <a:ea typeface="+mn-ea"/>
              <a:cs typeface="Calibri"/>
              <a:sym typeface="Calibri"/>
            </a:endParaRPr>
          </a:p>
        </p:txBody>
      </p:sp>
      <p:sp>
        <p:nvSpPr>
          <p:cNvPr id="4" name="スライド番号プレースホルダー 3"/>
          <p:cNvSpPr>
            <a:spLocks noGrp="1"/>
          </p:cNvSpPr>
          <p:nvPr>
            <p:ph type="sldNum" idx="10"/>
          </p:nvPr>
        </p:nvSpPr>
        <p:spPr>
          <a:xfrm>
            <a:off x="3884612" y="8685213"/>
            <a:ext cx="2971799" cy="458786"/>
          </a:xfrm>
          <a:prstGeom prst="rect">
            <a:avLst/>
          </a:prstGeom>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8443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今回は1，2では緑内障患者から、3では正常視覚者からハーベルスモデルを用いてRGC数を算出しそれぞれ検討を行いました。</a:t>
            </a:r>
            <a:endParaRPr/>
          </a:p>
        </p:txBody>
      </p:sp>
      <p:sp>
        <p:nvSpPr>
          <p:cNvPr id="255" name="Google Shape;255;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78273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まず最初にHFA30-2とOCTからRGC数を算出し検討しました</a:t>
            </a:r>
            <a:br>
              <a:rPr lang="ja-JP"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266" name="Google Shape;266;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20382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p13: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目的はwrgcと、緑内障病期との関連性について検討しました★</a:t>
            </a:r>
            <a:endParaRPr/>
          </a:p>
        </p:txBody>
      </p:sp>
      <p:sp>
        <p:nvSpPr>
          <p:cNvPr id="278" name="Google Shape;278;p13: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42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3256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2009年9月から2015年7月までに慈恵医大附属病院緑内障専門外来を受診した345例661眼のうちハンフリーの信頼性指標を満たす330例572眼です。開放隅角緑内障と正常眼圧緑内障を対象としました★</a:t>
            </a:r>
            <a:endParaRPr/>
          </a:p>
        </p:txBody>
      </p:sp>
      <p:sp>
        <p:nvSpPr>
          <p:cNvPr id="285" name="Google Shape;285;p14: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43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6395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緑内障の変化は、眼内にととまらず脳の視覚系全体に影響がおよぶことがあきらかとなっています。主な機序は軽シナプス変性が想定されていますが、OCTや脳画像などinvivo(インビボ)を計測可能な検査が、緑内障のメカニズムを明らかにする可能性を秘めていると考えています。</a:t>
            </a:r>
            <a:endParaRP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7" name="Google Shape;177;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3588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対象の2群間で平均年齢とVFIに有意差は認められましたが、それ以外では、有意差はありませんでした★</a:t>
            </a:r>
            <a:endParaRPr/>
          </a:p>
        </p:txBody>
      </p:sp>
      <p:sp>
        <p:nvSpPr>
          <p:cNvPr id="301" name="Google Shape;301;p15: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altLang="ja-JP" sz="1200" b="0" i="0" u="none" strike="noStrike" cap="none">
                <a:solidFill>
                  <a:schemeClr val="dk1"/>
                </a:solidFill>
                <a:latin typeface="Calibri"/>
                <a:ea typeface="Calibri"/>
                <a:cs typeface="Calibri"/>
                <a:sym typeface="Calibri"/>
              </a:rPr>
              <a:t>44</a:t>
            </a:fld>
            <a:endParaRPr sz="1200" b="0" i="0" u="none" strike="noStrike" cap="none">
              <a:solidFill>
                <a:schemeClr val="dk1"/>
              </a:solidFill>
              <a:latin typeface="Calibri"/>
              <a:ea typeface="Calibri"/>
              <a:cs typeface="Calibri"/>
              <a:sym typeface="Calibri"/>
            </a:endParaRPr>
          </a:p>
        </p:txBody>
      </p:sp>
      <p:sp>
        <p:nvSpPr>
          <p:cNvPr id="302" name="Google Shape;302;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10131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スライドは、全データのwrgcとMD、VFIでのそれぞれの相関を表した分布です。左がMD, 右がVFIです☆</a:t>
            </a:r>
            <a:br>
              <a:rPr lang="ja-JP" sz="1200" b="0" i="0" u="none" strike="noStrike" cap="none">
                <a:solidFill>
                  <a:schemeClr val="dk1"/>
                </a:solidFill>
                <a:latin typeface="Calibri"/>
                <a:ea typeface="Calibri"/>
                <a:cs typeface="Calibri"/>
                <a:sym typeface="Calibri"/>
              </a:rPr>
            </a:br>
            <a:r>
              <a:rPr lang="ja-JP" sz="1200" b="0" i="0" u="none" strike="noStrike" cap="none">
                <a:solidFill>
                  <a:schemeClr val="dk1"/>
                </a:solidFill>
                <a:latin typeface="Calibri"/>
                <a:ea typeface="Calibri"/>
                <a:cs typeface="Calibri"/>
                <a:sym typeface="Calibri"/>
              </a:rPr>
              <a:t>wrgcとの相関係数は、MDが-0.87、VFIが-0.85と両者ともwrgcと高い相関を示しました★</a:t>
            </a:r>
            <a:br>
              <a:rPr lang="ja-JP"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310" name="Google Shape;310;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8430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次のMD値により病期を、早期、中期、後期に階層化し、各病期におるwrgcとMD・VFIとの相関の検討をおこないました★</a:t>
            </a:r>
            <a:endParaRPr/>
          </a:p>
        </p:txBody>
      </p:sp>
      <p:sp>
        <p:nvSpPr>
          <p:cNvPr id="322" name="Google Shape;322;p17: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46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54738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まず、早期緑内障では</a:t>
            </a:r>
            <a:br>
              <a:rPr lang="ja-JP" sz="1200" b="0" i="0" u="none" strike="noStrike" cap="none">
                <a:solidFill>
                  <a:schemeClr val="dk1"/>
                </a:solidFill>
                <a:latin typeface="Calibri"/>
                <a:ea typeface="Calibri"/>
                <a:cs typeface="Calibri"/>
                <a:sym typeface="Calibri"/>
              </a:rPr>
            </a:br>
            <a:r>
              <a:rPr lang="ja-JP" sz="1200" b="0" i="0" u="none" strike="noStrike" cap="none">
                <a:solidFill>
                  <a:schemeClr val="dk1"/>
                </a:solidFill>
                <a:latin typeface="Calibri"/>
                <a:ea typeface="Calibri"/>
                <a:cs typeface="Calibri"/>
                <a:sym typeface="Calibri"/>
              </a:rPr>
              <a:t>wrgcとの相関係数は、MDが-0.65、VFIが-0.62でした★</a:t>
            </a:r>
            <a:br>
              <a:rPr lang="ja-JP"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334" name="Google Shape;334;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28025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次に、中期緑内障では☆</a:t>
            </a:r>
            <a:br>
              <a:rPr lang="ja-JP" sz="1200" b="0" i="0" u="none" strike="noStrike" cap="none">
                <a:solidFill>
                  <a:schemeClr val="dk1"/>
                </a:solidFill>
                <a:latin typeface="Calibri"/>
                <a:ea typeface="Calibri"/>
                <a:cs typeface="Calibri"/>
                <a:sym typeface="Calibri"/>
              </a:rPr>
            </a:br>
            <a:r>
              <a:rPr lang="ja-JP" sz="1200" b="0" i="0" u="none" strike="noStrike" cap="none">
                <a:solidFill>
                  <a:schemeClr val="dk1"/>
                </a:solidFill>
                <a:latin typeface="Calibri"/>
                <a:ea typeface="Calibri"/>
                <a:cs typeface="Calibri"/>
                <a:sym typeface="Calibri"/>
              </a:rPr>
              <a:t>wrgcとの相関係数は、MDが-0.48、VFIが-0.38で、MD、VFI共に早期と比べて相関が悪くなっています★</a:t>
            </a:r>
            <a:br>
              <a:rPr lang="ja-JP"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345" name="Google Shape;345;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11106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次に、後期緑内障では☆</a:t>
            </a:r>
            <a:br>
              <a:rPr lang="ja-JP" sz="1200" b="0" i="0" u="none" strike="noStrike" cap="none">
                <a:solidFill>
                  <a:schemeClr val="dk1"/>
                </a:solidFill>
                <a:latin typeface="Calibri"/>
                <a:ea typeface="Calibri"/>
                <a:cs typeface="Calibri"/>
                <a:sym typeface="Calibri"/>
              </a:rPr>
            </a:br>
            <a:r>
              <a:rPr lang="ja-JP" sz="1200" b="0" i="0" u="none" strike="noStrike" cap="none">
                <a:solidFill>
                  <a:schemeClr val="dk1"/>
                </a:solidFill>
                <a:latin typeface="Calibri"/>
                <a:ea typeface="Calibri"/>
                <a:cs typeface="Calibri"/>
                <a:sym typeface="Calibri"/>
              </a:rPr>
              <a:t>wrgcとの相関係数は、MDが-0.77、VFIが-0.83で、再度強い相関がありました★</a:t>
            </a:r>
            <a:endParaRPr/>
          </a:p>
        </p:txBody>
      </p:sp>
      <p:sp>
        <p:nvSpPr>
          <p:cNvPr id="356" name="Google Shape;356;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82603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結果のまとめです。</a:t>
            </a:r>
            <a:endParaRPr/>
          </a:p>
          <a:p>
            <a:pPr marL="0" marR="0" lvl="0" indent="0" algn="l" rtl="0">
              <a:lnSpc>
                <a:spcPct val="100000"/>
              </a:lnSpc>
              <a:spcBef>
                <a:spcPts val="36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緑内障全病期と非常につよい相関。</a:t>
            </a:r>
            <a:endParaRPr/>
          </a:p>
          <a:p>
            <a:pPr marL="0" marR="0" lvl="0" indent="0" algn="l" rtl="0">
              <a:lnSpc>
                <a:spcPct val="100000"/>
              </a:lnSpc>
              <a:spcBef>
                <a:spcPts val="36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緑内障病期では後期がもっとも相関が高く、中期</a:t>
            </a:r>
            <a:r>
              <a:rPr lang="ja-JP" sz="1200" b="0" i="0" u="none" strike="noStrike" cap="none">
                <a:solidFill>
                  <a:schemeClr val="dk1"/>
                </a:solidFill>
                <a:latin typeface="Calibri"/>
                <a:ea typeface="Calibri"/>
                <a:cs typeface="Calibri"/>
                <a:sym typeface="Calibri"/>
              </a:rPr>
              <a:t>が低い★</a:t>
            </a:r>
            <a:endParaRPr/>
          </a:p>
        </p:txBody>
      </p:sp>
      <p:sp>
        <p:nvSpPr>
          <p:cNvPr id="368" name="Google Shape;368;p21: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50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82753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考察です。</a:t>
            </a:r>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OCTRGCとハンフリーRGCの関係を、ブランドーアルトマン法をもちいて検討しました。</a:t>
            </a:r>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左の図において両者の決定係数は０．８２と強い相関をみとめるものの、右の図より有意な比例誤差を認めます(R^2=0.34, P&lt;0.001)★</a:t>
            </a:r>
            <a:endParaRPr/>
          </a:p>
          <a:p>
            <a:pPr marL="0" marR="0" lvl="0" indent="0" algn="l" rtl="0">
              <a:spcBef>
                <a:spcPts val="0"/>
              </a:spcBef>
              <a:spcAft>
                <a:spcPts val="0"/>
              </a:spcAft>
              <a:buClr>
                <a:schemeClr val="dk1"/>
              </a:buClr>
              <a:buFont typeface="Calibri"/>
              <a:buNone/>
            </a:pPr>
            <a:endParaRPr sz="105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（測定法により、算出されるRGC数に差があることが証明された）</a:t>
            </a:r>
            <a:endParaRP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376" name="Google Shape;376;p23: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51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36555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次のスライドは、MDとwRGC、OCTRGC、ハンフリーRGCの散布図を、局所回帰式を用いて、</a:t>
            </a:r>
            <a:r>
              <a:rPr lang="ja-JP" sz="1200" b="0" i="0" u="none" strike="noStrike" cap="none">
                <a:solidFill>
                  <a:schemeClr val="dk1"/>
                </a:solidFill>
                <a:latin typeface="Calibri"/>
                <a:ea typeface="Calibri"/>
                <a:cs typeface="Calibri"/>
                <a:sym typeface="Calibri"/>
              </a:rPr>
              <a:t>へいかつかした図です。</a:t>
            </a:r>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青の線がOCTRGC, 赤がハンフリーRGC, 緑がwRGCをあらわしています。</a:t>
            </a:r>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早期では、OCTRGCが高い割合で採用されています。</a:t>
            </a:r>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中期では、OCT、ハンフリーともに最もばらつきが大きい時期となり、両者を用いてｗRGCが算出されています。</a:t>
            </a:r>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後期では、OCT、ハンフリーともにばらつきが再度減少します。このためMD値とハンフリーRGCの相関が改善していきます。しかし後期のOCTRGCに注目すると、視野消失以前にRGC数がゼロとなり、モデル改善の必要性が示唆されます★</a:t>
            </a:r>
            <a:endParaRPr/>
          </a:p>
        </p:txBody>
      </p:sp>
      <p:sp>
        <p:nvSpPr>
          <p:cNvPr id="386" name="Google Shape;386;p24: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52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745033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次にHFA10-2とOCTからRGC数を算出し検討しました。</a:t>
            </a:r>
            <a:endParaRPr/>
          </a:p>
        </p:txBody>
      </p:sp>
      <p:sp>
        <p:nvSpPr>
          <p:cNvPr id="409" name="Google Shape;409;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1685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緑内障の定義がガイドラインに述べられていますが、</a:t>
            </a:r>
          </a:p>
        </p:txBody>
      </p:sp>
      <p:sp>
        <p:nvSpPr>
          <p:cNvPr id="4" name="スライド番号プレースホルダー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02014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構造と機能の関係を解析した結果がこれまでに多く報告されてきています</a:t>
            </a:r>
            <a:r>
              <a:rPr lang="ja-JP" sz="1200" b="0" i="0" u="none" strike="noStrike" cap="none">
                <a:solidFill>
                  <a:srgbClr val="000000"/>
                </a:solidFill>
                <a:latin typeface="Calibri"/>
                <a:ea typeface="Calibri"/>
                <a:cs typeface="Calibri"/>
                <a:sym typeface="Calibri"/>
              </a:rPr>
              <a:t>。ハンフリー２４−２を用いて検討をおこなっていますが</a:t>
            </a:r>
            <a:r>
              <a:rPr lang="ja-JP" sz="1200" b="0" i="0" u="none" strike="noStrike" cap="none">
                <a:solidFill>
                  <a:schemeClr val="dk1"/>
                </a:solidFill>
                <a:latin typeface="Calibri"/>
                <a:ea typeface="Calibri"/>
                <a:cs typeface="Calibri"/>
                <a:sym typeface="Calibri"/>
              </a:rPr>
              <a:t>ハンフリー10-2による視神経乳頭マップの検討はありません。</a:t>
            </a:r>
            <a:endParaRPr/>
          </a:p>
        </p:txBody>
      </p:sp>
      <p:sp>
        <p:nvSpPr>
          <p:cNvPr id="421" name="Google Shape;421;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55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083923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2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8" name="Google Shape;42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そこで、緑内障患者のHFAー10-2とOCTからはーべるすモデルを用いてRGC数を算出し、両者の整合性を検討しました★</a:t>
            </a:r>
            <a:endParaRP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429" name="Google Shape;429;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56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110169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対象です。2009年9月から2017年6月、慈恵医大附属病院眼科においてHFA10-2とOCTを同日に測定し、HFA10-2の信頼性指標とOCT基準を満たす131症例、628眼で同一症例を含んでいます★</a:t>
            </a:r>
            <a:endParaRPr/>
          </a:p>
        </p:txBody>
      </p:sp>
      <p:sp>
        <p:nvSpPr>
          <p:cNvPr id="437" name="Google Shape;437;p29: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57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75990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対象の内訳を眼数でお示ししています。POAG、NTG、PPGの3群を含む対照群です。★</a:t>
            </a:r>
            <a:endParaRPr/>
          </a:p>
        </p:txBody>
      </p:sp>
      <p:sp>
        <p:nvSpPr>
          <p:cNvPr id="444" name="Google Shape;444;p30: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altLang="ja-JP" sz="1200" b="0" i="0" u="none" strike="noStrike" cap="none">
                <a:solidFill>
                  <a:schemeClr val="dk1"/>
                </a:solidFill>
                <a:latin typeface="Calibri"/>
                <a:ea typeface="Calibri"/>
                <a:cs typeface="Calibri"/>
                <a:sym typeface="Calibri"/>
              </a:rPr>
              <a:t>58</a:t>
            </a:fld>
            <a:endParaRPr sz="1200" b="0" i="0" u="none" strike="noStrike" cap="none">
              <a:solidFill>
                <a:schemeClr val="dk1"/>
              </a:solidFill>
              <a:latin typeface="Calibri"/>
              <a:ea typeface="Calibri"/>
              <a:cs typeface="Calibri"/>
              <a:sym typeface="Calibri"/>
            </a:endParaRPr>
          </a:p>
        </p:txBody>
      </p:sp>
      <p:sp>
        <p:nvSpPr>
          <p:cNvPr id="445" name="Google Shape;445;p3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75001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3" name="Google Shape;453;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ハンフリー10-2からのRGC数の算出方法です。</a:t>
            </a:r>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先ほど説明したはーべるすのモデルはハンフリー24-2、6度間隔から計算された方法です。</a:t>
            </a:r>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そのためHFA10-2で使用される2度間隔の測定点でのRGC数は、一測定点に対応する面積の比から、6度グリッドを用いた場合の1/9となります。</a:t>
            </a:r>
            <a:endParaRPr/>
          </a:p>
          <a:p>
            <a:pPr marL="0" marR="0" lvl="0" indent="0" algn="l" rtl="0">
              <a:spcBef>
                <a:spcPts val="0"/>
              </a:spcBef>
              <a:spcAft>
                <a:spcPts val="0"/>
              </a:spcAft>
              <a:buClr>
                <a:schemeClr val="dk1"/>
              </a:buClr>
              <a:buFont typeface="Calibri"/>
              <a:buNone/>
            </a:pPr>
            <a:endParaRPr sz="105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05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[mおよびbは定数で、偏心度ecから算出されます。</a:t>
            </a:r>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一測定点におけるGaglion cell数（GC）は、網膜感度ｓ［dB］と定数ｍ，ｂ から求められます。</a:t>
            </a:r>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すべての測定点でのGCをせきさんしたものがRGC_HFAとなります</a:t>
            </a:r>
            <a:r>
              <a:rPr lang="ja-JP" sz="1200" b="0" i="0" u="none" strike="noStrike" cap="none">
                <a:solidFill>
                  <a:schemeClr val="dk1"/>
                </a:solidFill>
                <a:latin typeface="Calibri"/>
                <a:ea typeface="Calibri"/>
                <a:cs typeface="Calibri"/>
                <a:sym typeface="Calibri"/>
              </a:rPr>
              <a:t>]</a:t>
            </a:r>
            <a:endParaRPr/>
          </a:p>
        </p:txBody>
      </p:sp>
      <p:sp>
        <p:nvSpPr>
          <p:cNvPr id="454" name="Google Shape;454;p31: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59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945667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RGC_OCTはの算出方法です。</a:t>
            </a:r>
            <a:endParaRPr/>
          </a:p>
          <a:p>
            <a:pPr marL="0" marR="0" lvl="0" indent="0" algn="l" rtl="0">
              <a:lnSpc>
                <a:spcPct val="100000"/>
              </a:lnSpc>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本研究ではチャンらを参考に、cpRNFLの全周３６０度と半周１８０度をさいたくしました。</a:t>
            </a:r>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RGC_OCTは、求めたい平均cpRNFLの厚みと、対応するOCTスキャンの円周の長さより求められます。</a:t>
            </a:r>
            <a:endParaRP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463" name="Google Shape;463;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60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33998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HFA10-2のMDとRGC_OCTの関係をしめします。青がRGCOCT360。赤がRGCOCT１８０です。RGC_OCTとMDの高い相関が認められました。また、MD値が良好なほどばらつきが認められることがわかります★</a:t>
            </a:r>
            <a:endParaRPr/>
          </a:p>
        </p:txBody>
      </p:sp>
      <p:sp>
        <p:nvSpPr>
          <p:cNvPr id="484" name="Google Shape;484;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61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135503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3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次にRGC_HFAとRGC_OCTの関係を示します。</a:t>
            </a:r>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RGC_HFAは平均47万4730、RGC_OCT360の平均が50万6577, RGC_OCT180の平均が25万3289でした。RGC_OCT360は、先の式よりRGC_OCT180の2倍の値をとります。RGC_HFAとの対応は、左の散布図からRGC_OCT360の方が対応が良いことがわかります★</a:t>
            </a:r>
            <a:endParaRPr/>
          </a:p>
        </p:txBody>
      </p:sp>
      <p:sp>
        <p:nvSpPr>
          <p:cNvPr id="506" name="Google Shape;50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62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685224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3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そこでDrasdo（ドラスド）のモデルから、Turpin（たーぴん）らが算出したRGC　displacement　test　point を用いて、再検討を行いました。</a:t>
            </a:r>
            <a:endParaRPr/>
          </a:p>
        </p:txBody>
      </p:sp>
      <p:sp>
        <p:nvSpPr>
          <p:cNvPr id="531" name="Google Shape;531;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63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616024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3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1" name="Google Shape;541;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Displacementの結果、RGC_HFAとOCT360、180の関係は、共にばらつきが減少し、相関係数も0.959と改善しました。しかし、やはりcpRNFL360度との対応が良くなっています。</a:t>
            </a:r>
            <a:endParaRPr/>
          </a:p>
        </p:txBody>
      </p:sp>
      <p:sp>
        <p:nvSpPr>
          <p:cNvPr id="542" name="Google Shape;542;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64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00395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視神経と視野に特徴的変化、機能的構造的異常というキーワードがあり、</a:t>
            </a:r>
            <a:endParaRPr kumimoji="1" lang="en-US" altLang="ja-JP" dirty="0"/>
          </a:p>
          <a:p>
            <a:r>
              <a:rPr kumimoji="1" lang="ja-JP" altLang="en-US"/>
              <a:t>診断においても、進行判定においても視神経変化と視野の一致が重要であると定義されてい</a:t>
            </a:r>
            <a:endParaRPr kumimoji="1" lang="en-US" altLang="ja-JP" dirty="0"/>
          </a:p>
          <a:p>
            <a:r>
              <a:rPr kumimoji="1" lang="ja-JP" altLang="en-US"/>
              <a:t>ます。</a:t>
            </a:r>
          </a:p>
        </p:txBody>
      </p:sp>
      <p:sp>
        <p:nvSpPr>
          <p:cNvPr id="4" name="スライド番号プレースホルダー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99897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3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p3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視野測定点とcpRNFLとの対応を示します。</a:t>
            </a:r>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左の図はフードらは中心8度の範囲では、cpRNFLの115度と対応があることを、図の様に示しています。右の図はナカニシらは中心10度の範囲では、cpRNFLの135度と対応があることを、図の様に示しています。</a:t>
            </a:r>
            <a:endParaRPr/>
          </a:p>
        </p:txBody>
      </p:sp>
      <p:sp>
        <p:nvSpPr>
          <p:cNvPr id="561" name="Google Shape;561;p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altLang="ja-JP" sz="1400" b="0" i="0" u="none" strike="noStrike" cap="none">
                <a:solidFill>
                  <a:srgbClr val="000000"/>
                </a:solidFill>
                <a:latin typeface="Arial"/>
                <a:ea typeface="Arial"/>
                <a:cs typeface="Arial"/>
                <a:sym typeface="Arial"/>
              </a:rPr>
              <a:t>65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603628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3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3" name="Google Shape;573;p3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またフードらは中心15度では、cpRNFLの180度と対応があることを、図の様に示しています。</a:t>
            </a:r>
            <a:endParaRPr/>
          </a:p>
          <a:p>
            <a:pPr marL="0" marR="0" lvl="0" indent="0" algn="l" rtl="0">
              <a:spcBef>
                <a:spcPts val="0"/>
              </a:spcBef>
              <a:spcAft>
                <a:spcPts val="0"/>
              </a:spcAft>
              <a:buClr>
                <a:schemeClr val="dk1"/>
              </a:buClr>
              <a:buFont typeface="Arial"/>
              <a:buNone/>
            </a:pPr>
            <a:r>
              <a:rPr lang="ja-JP" sz="1200" b="0" i="0" u="none" strike="noStrike" cap="none">
                <a:solidFill>
                  <a:schemeClr val="dk1"/>
                </a:solidFill>
                <a:latin typeface="Calibri"/>
                <a:ea typeface="Calibri"/>
                <a:cs typeface="Calibri"/>
                <a:sym typeface="Calibri"/>
              </a:rPr>
              <a:t>RGC_HFAとの対応は、先の散布図からRGC_OCT360の方が対応が良いとうい結果でした。解剖学的には疑問がのこります★</a:t>
            </a:r>
            <a:endParaRP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574" name="Google Shape;574;p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Font typeface="Calibri"/>
              <a:buNone/>
            </a:pPr>
            <a:fld id="{00000000-1234-1234-1234-123412341234}" type="slidenum">
              <a:rPr lang="en-US" altLang="ja-JP" sz="1400" b="0" i="0" u="none" strike="noStrike" cap="none">
                <a:solidFill>
                  <a:srgbClr val="000000"/>
                </a:solidFill>
                <a:latin typeface="Arial"/>
                <a:ea typeface="Arial"/>
                <a:cs typeface="Arial"/>
                <a:sym typeface="Arial"/>
              </a:rPr>
              <a:t>66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023665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3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最後に正常視覚者のHFA10-2とOCTから求めるRGC数を算出し、検討しました。</a:t>
            </a:r>
            <a:endParaRPr/>
          </a:p>
        </p:txBody>
      </p:sp>
      <p:sp>
        <p:nvSpPr>
          <p:cNvPr id="582" name="Google Shape;582;p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18001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4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3" name="Google Shape;593;p4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7620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正常視覚者22例43眼で、内訳は眼数でお示ししています。</a:t>
            </a:r>
            <a:br>
              <a:rPr lang="ja-JP"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594" name="Google Shape;594;p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Font typeface="Calibri"/>
              <a:buNone/>
            </a:pPr>
            <a:fld id="{00000000-1234-1234-1234-123412341234}" type="slidenum">
              <a:rPr lang="en-US" altLang="ja-JP" sz="1400" b="0" i="0" u="none" strike="noStrike" cap="none">
                <a:solidFill>
                  <a:srgbClr val="000000"/>
                </a:solidFill>
                <a:latin typeface="Arial"/>
                <a:ea typeface="Arial"/>
                <a:cs typeface="Arial"/>
                <a:sym typeface="Arial"/>
              </a:rPr>
              <a:t>68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942224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4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76200" algn="l" rtl="0">
              <a:spcBef>
                <a:spcPts val="0"/>
              </a:spcBef>
              <a:spcAft>
                <a:spcPts val="0"/>
              </a:spcAft>
              <a:buClr>
                <a:schemeClr val="dk1"/>
              </a:buClr>
              <a:buFont typeface="Calibri"/>
              <a:buNone/>
            </a:pPr>
            <a:r>
              <a:rPr lang="ja-JP" sz="1050" b="0" i="0" u="none" strike="noStrike" cap="none">
                <a:solidFill>
                  <a:srgbClr val="222222"/>
                </a:solidFill>
                <a:highlight>
                  <a:srgbClr val="FFFFFF"/>
                </a:highlight>
                <a:latin typeface="Arial"/>
                <a:ea typeface="Arial"/>
                <a:cs typeface="Arial"/>
                <a:sym typeface="Arial"/>
              </a:rPr>
              <a:t>スライドは</a:t>
            </a:r>
            <a:r>
              <a:rPr lang="ja-JP" sz="1200" b="0" i="0" u="none" strike="noStrike" cap="none">
                <a:solidFill>
                  <a:schemeClr val="dk1"/>
                </a:solidFill>
                <a:latin typeface="Calibri"/>
                <a:ea typeface="Calibri"/>
                <a:cs typeface="Calibri"/>
                <a:sym typeface="Calibri"/>
              </a:rPr>
              <a:t>RGC_HFAとRGC_OCTの関係を示しています。青がRGCOCT360で赤が180であらわしています。</a:t>
            </a:r>
            <a:endParaRPr/>
          </a:p>
          <a:p>
            <a:pPr marL="0" marR="0" lvl="0" indent="76200" algn="l" rtl="0">
              <a:spcBef>
                <a:spcPts val="0"/>
              </a:spcBef>
              <a:spcAft>
                <a:spcPts val="0"/>
              </a:spcAft>
              <a:buClr>
                <a:schemeClr val="dk1"/>
              </a:buClr>
              <a:buFont typeface="Arial"/>
              <a:buNone/>
            </a:pPr>
            <a:r>
              <a:rPr lang="ja-JP" sz="1050" b="0" i="0" u="none" strike="noStrike" cap="none">
                <a:solidFill>
                  <a:srgbClr val="222222"/>
                </a:solidFill>
                <a:highlight>
                  <a:srgbClr val="FFFFFF"/>
                </a:highlight>
                <a:latin typeface="Arial"/>
                <a:ea typeface="Arial"/>
                <a:cs typeface="Arial"/>
                <a:sym typeface="Arial"/>
              </a:rPr>
              <a:t>左の図がconvetional test point、右の図がdispleacement test pointからもとめたRGC HFAです。</a:t>
            </a:r>
            <a:endParaRPr/>
          </a:p>
          <a:p>
            <a:pPr marL="0" marR="0" lvl="0" indent="76200" algn="l" rtl="0">
              <a:spcBef>
                <a:spcPts val="0"/>
              </a:spcBef>
              <a:spcAft>
                <a:spcPts val="0"/>
              </a:spcAft>
              <a:buClr>
                <a:schemeClr val="dk1"/>
              </a:buClr>
              <a:buFont typeface="Arial"/>
              <a:buNone/>
            </a:pPr>
            <a:r>
              <a:rPr lang="ja-JP" sz="1050" b="0" i="0" u="none" strike="noStrike" cap="none">
                <a:solidFill>
                  <a:srgbClr val="222222"/>
                </a:solidFill>
                <a:highlight>
                  <a:srgbClr val="FFFFFF"/>
                </a:highlight>
                <a:latin typeface="Arial"/>
                <a:ea typeface="Arial"/>
                <a:cs typeface="Arial"/>
                <a:sym typeface="Arial"/>
              </a:rPr>
              <a:t>displeacement test pointの方が</a:t>
            </a:r>
            <a:r>
              <a:rPr lang="ja-JP" sz="1200" b="0" i="0" u="none" strike="noStrike" cap="none">
                <a:solidFill>
                  <a:schemeClr val="dk1"/>
                </a:solidFill>
                <a:latin typeface="Calibri"/>
                <a:ea typeface="Calibri"/>
                <a:cs typeface="Calibri"/>
                <a:sym typeface="Calibri"/>
              </a:rPr>
              <a:t>RGC_HFAと</a:t>
            </a:r>
            <a:r>
              <a:rPr lang="ja-JP" sz="1050" b="0" i="0" u="none" strike="noStrike" cap="none">
                <a:solidFill>
                  <a:srgbClr val="222222"/>
                </a:solidFill>
                <a:highlight>
                  <a:srgbClr val="FFFFFF"/>
                </a:highlight>
                <a:latin typeface="Arial"/>
                <a:ea typeface="Arial"/>
                <a:cs typeface="Arial"/>
                <a:sym typeface="Arial"/>
              </a:rPr>
              <a:t>RGC OCT180と対応が良くなっていることがわかります。</a:t>
            </a:r>
            <a:endParaRPr/>
          </a:p>
          <a:p>
            <a:pPr marL="0" marR="0" lvl="0" indent="76200" algn="l" rtl="0">
              <a:spcBef>
                <a:spcPts val="0"/>
              </a:spcBef>
              <a:spcAft>
                <a:spcPts val="0"/>
              </a:spcAft>
              <a:buClr>
                <a:schemeClr val="dk1"/>
              </a:buClr>
              <a:buFont typeface="Arial"/>
              <a:buNone/>
            </a:pPr>
            <a:endParaRPr sz="1050" b="0" i="0" u="none" strike="noStrike" cap="none">
              <a:solidFill>
                <a:srgbClr val="222222"/>
              </a:solidFill>
              <a:highlight>
                <a:srgbClr val="FFFFFF"/>
              </a:highlight>
              <a:latin typeface="Arial"/>
              <a:ea typeface="Arial"/>
              <a:cs typeface="Arial"/>
              <a:sym typeface="Arial"/>
            </a:endParaRPr>
          </a:p>
          <a:p>
            <a:pPr marL="0" marR="0" lvl="0" indent="7620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600" name="Google Shape;600;p4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08498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4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ja-JP" sz="1200" b="0" i="0" u="none" strike="noStrike" cap="none">
                <a:solidFill>
                  <a:schemeClr val="dk1"/>
                </a:solidFill>
                <a:latin typeface="Calibri"/>
                <a:ea typeface="Calibri"/>
                <a:cs typeface="Calibri"/>
                <a:sym typeface="Calibri"/>
              </a:rPr>
              <a:t>緑内障病期と正常群のRGC_HFAとRGC_OCTから算出するRGC数を表しています。青がconventional test point , 赤がdisplacement test point、緑がRGC_OCT360度、黄色がRGC_OCT180度です。</a:t>
            </a:r>
            <a:endParaRPr/>
          </a:p>
          <a:p>
            <a:pPr marL="0" marR="0" lvl="0" indent="0" algn="l" rtl="0">
              <a:spcBef>
                <a:spcPts val="0"/>
              </a:spcBef>
              <a:spcAft>
                <a:spcPts val="0"/>
              </a:spcAft>
              <a:buClr>
                <a:schemeClr val="dk1"/>
              </a:buClr>
              <a:buFont typeface="Arial"/>
              <a:buNone/>
            </a:pPr>
            <a:r>
              <a:rPr lang="ja-JP" sz="1200" b="0" i="0" u="none" strike="noStrike" cap="none">
                <a:solidFill>
                  <a:schemeClr val="dk1"/>
                </a:solidFill>
                <a:latin typeface="Calibri"/>
                <a:ea typeface="Calibri"/>
                <a:cs typeface="Calibri"/>
                <a:sym typeface="Calibri"/>
              </a:rPr>
              <a:t>まず緑内障病期を見てみるといずれの方法でもRGC数は各病期間で有意な減少を認めます。</a:t>
            </a:r>
            <a:endParaRPr/>
          </a:p>
          <a:p>
            <a:pPr marL="0" marR="0" lvl="0" indent="0" algn="l" rtl="0">
              <a:spcBef>
                <a:spcPts val="0"/>
              </a:spcBef>
              <a:spcAft>
                <a:spcPts val="0"/>
              </a:spcAft>
              <a:buClr>
                <a:schemeClr val="dk1"/>
              </a:buClr>
              <a:buFont typeface="Arial"/>
              <a:buNone/>
            </a:pPr>
            <a:r>
              <a:rPr lang="ja-JP" sz="1200" b="0" i="0" u="none" strike="noStrike" cap="none">
                <a:solidFill>
                  <a:schemeClr val="dk1"/>
                </a:solidFill>
                <a:latin typeface="Calibri"/>
                <a:ea typeface="Calibri"/>
                <a:cs typeface="Calibri"/>
                <a:sym typeface="Calibri"/>
              </a:rPr>
              <a:t>次に、conventional test point とdisplacement test pointに注目してみてみると、基本的にdisplacementを行うと偏心度が大きくなるためRGC数はconventionalに比べて減る方向になります。正常でdisplacement test point を用いるとRGC数は、減少し、さらにRGC_OCT180度との対応が改善しました。逆に緑内障群ではRGC数はむしろ増加しRGC_OCT360度とほぼ一致している結果となりました。</a:t>
            </a:r>
            <a:endParaRPr/>
          </a:p>
          <a:p>
            <a:pPr marL="0" marR="0" lvl="0" indent="0" algn="l" rtl="0">
              <a:spcBef>
                <a:spcPts val="0"/>
              </a:spcBef>
              <a:spcAft>
                <a:spcPts val="0"/>
              </a:spcAft>
              <a:buClr>
                <a:schemeClr val="dk1"/>
              </a:buClr>
              <a:buFont typeface="Arial"/>
              <a:buNone/>
            </a:pPr>
            <a:endParaRPr sz="1200" b="0" i="0" u="none" strike="noStrike" cap="none">
              <a:solidFill>
                <a:schemeClr val="dk1"/>
              </a:solidFill>
              <a:latin typeface="Calibri"/>
              <a:ea typeface="Calibri"/>
              <a:cs typeface="Calibri"/>
              <a:sym typeface="Calibri"/>
            </a:endParaRPr>
          </a:p>
        </p:txBody>
      </p:sp>
      <p:sp>
        <p:nvSpPr>
          <p:cNvPr id="613" name="Google Shape;613;p4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283453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4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1" name="Google Shape;621;p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なぜ緑内障群ではdisplacementでRGC数が増加するのか？</a:t>
            </a:r>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ハーベルスモデルの欠点として、中心5度以内のRGC数が発散していることがあげられています。</a:t>
            </a:r>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そのためdisplacementは正常群ではRGCの減少につながり、緑内障群では、中心10度内に視野欠損を持つため、むしろRGC数は増加したのではないかと考えました。</a:t>
            </a:r>
            <a:r>
              <a:rPr lang="ja-JP">
                <a:solidFill>
                  <a:srgbClr val="FF0000"/>
                </a:solidFill>
              </a:rPr>
              <a:t>各病期とも</a:t>
            </a:r>
            <a:r>
              <a:rPr lang="ja-JP" sz="1200" b="0" i="0" u="none" strike="noStrike" cap="none">
                <a:solidFill>
                  <a:srgbClr val="FF0000"/>
                </a:solidFill>
                <a:latin typeface="Calibri"/>
                <a:ea typeface="Calibri"/>
                <a:cs typeface="Calibri"/>
                <a:sym typeface="Calibri"/>
              </a:rPr>
              <a:t>displacement</a:t>
            </a:r>
            <a:r>
              <a:rPr lang="ja-JP">
                <a:solidFill>
                  <a:srgbClr val="FF0000"/>
                </a:solidFill>
              </a:rPr>
              <a:t>を用いると</a:t>
            </a:r>
            <a:r>
              <a:rPr lang="ja-JP" sz="1200" b="0" i="0" u="none" strike="noStrike" cap="none">
                <a:solidFill>
                  <a:srgbClr val="FF0000"/>
                </a:solidFill>
                <a:latin typeface="Calibri"/>
                <a:ea typeface="Calibri"/>
                <a:cs typeface="Calibri"/>
                <a:sym typeface="Calibri"/>
              </a:rPr>
              <a:t>RGC数が増加しているため</a:t>
            </a:r>
            <a:r>
              <a:rPr lang="ja-JP">
                <a:solidFill>
                  <a:srgbClr val="FF0000"/>
                </a:solidFill>
              </a:rPr>
              <a:t>すでに</a:t>
            </a:r>
            <a:r>
              <a:rPr lang="ja-JP" sz="1200" b="0" i="0" u="none" strike="noStrike" cap="none">
                <a:solidFill>
                  <a:srgbClr val="FF0000"/>
                </a:solidFill>
                <a:latin typeface="Calibri"/>
                <a:ea typeface="Calibri"/>
                <a:cs typeface="Calibri"/>
                <a:sym typeface="Calibri"/>
              </a:rPr>
              <a:t>早期から中心に視野欠損がある可能性があります</a:t>
            </a:r>
            <a:r>
              <a:rPr lang="ja-JP" sz="1200" b="0" i="0" u="none" strike="noStrike" cap="none">
                <a:solidFill>
                  <a:schemeClr val="dk1"/>
                </a:solidFill>
                <a:latin typeface="Calibri"/>
                <a:ea typeface="Calibri"/>
                <a:cs typeface="Calibri"/>
                <a:sym typeface="Calibri"/>
              </a:rPr>
              <a:t>。この違いが、緑内障RGC_OCTとの対応が改善しなかった原因の一つであると思います。</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RGC層の厚みGCLTの最低値などの値を用いることで、この点は改善できる可能性があると思われます。</a:t>
            </a:r>
            <a:endParaRPr/>
          </a:p>
        </p:txBody>
      </p:sp>
      <p:sp>
        <p:nvSpPr>
          <p:cNvPr id="622" name="Google Shape;622;p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71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38900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4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4" name="Google Shape;634;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また現在、構造と機能の関係に影響をあたえるものして、以上のようなものが指摘されています。</a:t>
            </a:r>
            <a:endParaRPr dirty="0"/>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今回の検討では、ここに挙げる緑内障病期による差異やRNFLTの構成成分による影響が特に考えられます。</a:t>
            </a:r>
            <a:endParaRPr dirty="0"/>
          </a:p>
        </p:txBody>
      </p:sp>
      <p:sp>
        <p:nvSpPr>
          <p:cNvPr id="635" name="Google Shape;635;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72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63929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en-US" altLang="ja-JP" sz="1050" b="0" i="0" u="none" strike="noStrike" cap="none" dirty="0">
                <a:solidFill>
                  <a:schemeClr val="dk1"/>
                </a:solidFill>
                <a:latin typeface="+mn-lt"/>
                <a:ea typeface="Calibri"/>
                <a:cs typeface="Calibri"/>
                <a:sym typeface="Calibri"/>
              </a:rPr>
              <a:t>2009</a:t>
            </a:r>
            <a:r>
              <a:rPr lang="ja-JP" altLang="en-US" sz="1050" b="0" i="0" u="none" strike="noStrike" cap="none" dirty="0">
                <a:solidFill>
                  <a:schemeClr val="dk1"/>
                </a:solidFill>
                <a:latin typeface="+mn-lt"/>
                <a:ea typeface="Calibri"/>
                <a:cs typeface="Calibri"/>
                <a:sym typeface="Calibri"/>
              </a:rPr>
              <a:t>年</a:t>
            </a:r>
            <a:r>
              <a:rPr lang="en-US" altLang="ja-JP" sz="1050" b="0" i="0" u="none" strike="noStrike" cap="none" dirty="0">
                <a:solidFill>
                  <a:schemeClr val="dk1"/>
                </a:solidFill>
                <a:latin typeface="+mn-lt"/>
                <a:ea typeface="Calibri"/>
                <a:cs typeface="Calibri"/>
                <a:sym typeface="Calibri"/>
              </a:rPr>
              <a:t>9</a:t>
            </a:r>
            <a:r>
              <a:rPr lang="ja-JP" altLang="en-US" sz="1050" b="0" i="0" u="none" strike="noStrike" cap="none" dirty="0">
                <a:solidFill>
                  <a:schemeClr val="dk1"/>
                </a:solidFill>
                <a:latin typeface="+mn-lt"/>
                <a:ea typeface="Calibri"/>
                <a:cs typeface="Calibri"/>
                <a:sym typeface="Calibri"/>
              </a:rPr>
              <a:t>月から</a:t>
            </a:r>
            <a:r>
              <a:rPr lang="en-US" altLang="ja-JP" sz="1050" b="0" i="0" u="none" strike="noStrike" cap="none" dirty="0">
                <a:solidFill>
                  <a:schemeClr val="dk1"/>
                </a:solidFill>
                <a:latin typeface="+mn-lt"/>
                <a:ea typeface="Calibri"/>
                <a:cs typeface="Calibri"/>
                <a:sym typeface="Calibri"/>
              </a:rPr>
              <a:t>2017</a:t>
            </a:r>
            <a:r>
              <a:rPr lang="ja-JP" altLang="en-US" sz="1050" b="0" i="0" u="none" strike="noStrike" cap="none" dirty="0">
                <a:solidFill>
                  <a:schemeClr val="dk1"/>
                </a:solidFill>
                <a:latin typeface="+mn-lt"/>
                <a:ea typeface="Calibri"/>
                <a:cs typeface="Calibri"/>
                <a:sym typeface="Calibri"/>
              </a:rPr>
              <a:t>年</a:t>
            </a:r>
            <a:r>
              <a:rPr lang="en-US" altLang="ja-JP" sz="1050" b="0" i="0" u="none" strike="noStrike" cap="none" dirty="0">
                <a:solidFill>
                  <a:schemeClr val="dk1"/>
                </a:solidFill>
                <a:latin typeface="+mn-lt"/>
                <a:ea typeface="Calibri"/>
                <a:cs typeface="Calibri"/>
                <a:sym typeface="Calibri"/>
              </a:rPr>
              <a:t>6</a:t>
            </a:r>
            <a:r>
              <a:rPr lang="ja-JP" altLang="en-US" sz="1050" b="0" i="0" u="none" strike="noStrike" cap="none" dirty="0">
                <a:solidFill>
                  <a:schemeClr val="dk1"/>
                </a:solidFill>
                <a:latin typeface="+mn-lt"/>
                <a:ea typeface="Calibri"/>
                <a:cs typeface="Calibri"/>
                <a:sym typeface="Calibri"/>
              </a:rPr>
              <a:t>月、慈恵医大附属病院眼科において</a:t>
            </a:r>
            <a:r>
              <a:rPr lang="en-US" altLang="ja-JP" sz="1050" b="0" i="0" u="none" strike="noStrike" cap="none" dirty="0">
                <a:solidFill>
                  <a:schemeClr val="dk1"/>
                </a:solidFill>
                <a:latin typeface="+mn-lt"/>
                <a:ea typeface="Calibri"/>
                <a:cs typeface="Calibri"/>
                <a:sym typeface="Calibri"/>
              </a:rPr>
              <a:t>HFA10-2</a:t>
            </a:r>
            <a:r>
              <a:rPr lang="ja-JP" altLang="en-US" sz="1050" b="0" i="0" u="none" strike="noStrike" cap="none" dirty="0">
                <a:solidFill>
                  <a:schemeClr val="dk1"/>
                </a:solidFill>
                <a:latin typeface="+mn-lt"/>
                <a:ea typeface="Calibri"/>
                <a:cs typeface="Calibri"/>
                <a:sym typeface="Calibri"/>
              </a:rPr>
              <a:t>と</a:t>
            </a:r>
            <a:r>
              <a:rPr lang="en-US" altLang="ja-JP" sz="1050" b="0" i="0" u="none" strike="noStrike" cap="none" dirty="0">
                <a:solidFill>
                  <a:schemeClr val="dk1"/>
                </a:solidFill>
                <a:latin typeface="+mn-lt"/>
                <a:ea typeface="Calibri"/>
                <a:cs typeface="Calibri"/>
                <a:sym typeface="Calibri"/>
              </a:rPr>
              <a:t>OCT</a:t>
            </a:r>
            <a:r>
              <a:rPr lang="ja-JP" altLang="en-US" sz="1050" b="0" i="0" u="none" strike="noStrike" cap="none" dirty="0">
                <a:solidFill>
                  <a:schemeClr val="dk1"/>
                </a:solidFill>
                <a:latin typeface="+mn-lt"/>
                <a:ea typeface="Calibri"/>
                <a:cs typeface="Calibri"/>
                <a:sym typeface="Calibri"/>
              </a:rPr>
              <a:t>を同日に測定し、</a:t>
            </a:r>
            <a:r>
              <a:rPr lang="en-US" altLang="ja-JP" sz="1050" b="0" i="0" u="none" strike="noStrike" cap="none" dirty="0">
                <a:solidFill>
                  <a:schemeClr val="dk1"/>
                </a:solidFill>
                <a:latin typeface="+mn-lt"/>
                <a:ea typeface="Calibri"/>
                <a:cs typeface="Calibri"/>
                <a:sym typeface="Calibri"/>
              </a:rPr>
              <a:t>HFA10-2</a:t>
            </a:r>
            <a:r>
              <a:rPr lang="ja-JP" altLang="en-US" sz="1050" b="0" i="0" u="none" strike="noStrike" cap="none" dirty="0">
                <a:solidFill>
                  <a:schemeClr val="dk1"/>
                </a:solidFill>
                <a:latin typeface="+mn-lt"/>
                <a:ea typeface="Calibri"/>
                <a:cs typeface="Calibri"/>
                <a:sym typeface="Calibri"/>
              </a:rPr>
              <a:t>の信頼性指標と</a:t>
            </a:r>
            <a:r>
              <a:rPr lang="en-US" altLang="ja-JP" sz="1050" b="0" i="0" u="none" strike="noStrike" cap="none" dirty="0">
                <a:solidFill>
                  <a:schemeClr val="dk1"/>
                </a:solidFill>
                <a:latin typeface="+mn-lt"/>
                <a:ea typeface="Calibri"/>
                <a:cs typeface="Calibri"/>
                <a:sym typeface="Calibri"/>
              </a:rPr>
              <a:t>OCT</a:t>
            </a:r>
            <a:r>
              <a:rPr lang="ja-JP" altLang="en-US" sz="1050" b="0" i="0" u="none" strike="noStrike" cap="none" dirty="0">
                <a:solidFill>
                  <a:schemeClr val="dk1"/>
                </a:solidFill>
                <a:latin typeface="+mn-lt"/>
                <a:ea typeface="Calibri"/>
                <a:cs typeface="Calibri"/>
                <a:sym typeface="Calibri"/>
              </a:rPr>
              <a:t>基準を満たす</a:t>
            </a:r>
            <a:r>
              <a:rPr lang="en-US" altLang="ja-JP" sz="1050" b="0" i="0" u="none" strike="noStrike" cap="none" dirty="0">
                <a:solidFill>
                  <a:schemeClr val="dk1"/>
                </a:solidFill>
                <a:latin typeface="+mn-lt"/>
                <a:ea typeface="Calibri"/>
                <a:cs typeface="Calibri"/>
                <a:sym typeface="Calibri"/>
              </a:rPr>
              <a:t>131</a:t>
            </a:r>
            <a:r>
              <a:rPr lang="ja-JP" altLang="en-US" sz="1050" b="0" i="0" u="none" strike="noStrike" cap="none" dirty="0">
                <a:solidFill>
                  <a:schemeClr val="dk1"/>
                </a:solidFill>
                <a:latin typeface="+mn-lt"/>
                <a:ea typeface="Calibri"/>
                <a:cs typeface="Calibri"/>
                <a:sym typeface="Calibri"/>
              </a:rPr>
              <a:t>症例、</a:t>
            </a:r>
            <a:r>
              <a:rPr lang="en-US" altLang="ja-JP" sz="1050" b="0" i="0" u="none" strike="noStrike" cap="none" dirty="0">
                <a:solidFill>
                  <a:schemeClr val="dk1"/>
                </a:solidFill>
                <a:latin typeface="+mn-lt"/>
                <a:ea typeface="Calibri"/>
                <a:cs typeface="Calibri"/>
                <a:sym typeface="Calibri"/>
              </a:rPr>
              <a:t>628</a:t>
            </a:r>
            <a:r>
              <a:rPr lang="ja-JP" altLang="en-US" sz="1050" b="0" i="0" u="none" strike="noStrike" cap="none" dirty="0">
                <a:solidFill>
                  <a:schemeClr val="dk1"/>
                </a:solidFill>
                <a:latin typeface="+mn-lt"/>
                <a:ea typeface="Calibri"/>
                <a:cs typeface="Calibri"/>
                <a:sym typeface="Calibri"/>
              </a:rPr>
              <a:t>眼です</a:t>
            </a:r>
            <a:r>
              <a:rPr lang="ja-JP" altLang="en-US" sz="1050" b="0" i="0" u="none" strike="noStrike" cap="none" dirty="0">
                <a:solidFill>
                  <a:schemeClr val="dk1"/>
                </a:solidFill>
                <a:latin typeface="Calibri"/>
                <a:ea typeface="Calibri"/>
                <a:cs typeface="Calibri"/>
                <a:sym typeface="Calibri"/>
              </a:rPr>
              <a:t>★</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75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911425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ja-JP" altLang="en-US" sz="1050" dirty="0">
                <a:latin typeface="+mn-ea"/>
                <a:ea typeface="+mn-ea"/>
              </a:rPr>
              <a:t>対象の内訳を眼数でお示ししています。</a:t>
            </a:r>
            <a:r>
              <a:rPr lang="en-US" altLang="ja-JP" sz="1050" dirty="0">
                <a:latin typeface="+mn-ea"/>
                <a:ea typeface="+mn-ea"/>
              </a:rPr>
              <a:t>POAG</a:t>
            </a:r>
            <a:r>
              <a:rPr lang="ja-JP" altLang="en-US" sz="1050" dirty="0">
                <a:latin typeface="+mn-ea"/>
                <a:ea typeface="+mn-ea"/>
              </a:rPr>
              <a:t>、</a:t>
            </a:r>
            <a:r>
              <a:rPr lang="en-US" altLang="ja-JP" sz="1050" dirty="0">
                <a:latin typeface="+mn-ea"/>
                <a:ea typeface="+mn-ea"/>
              </a:rPr>
              <a:t>NTG</a:t>
            </a:r>
            <a:r>
              <a:rPr lang="ja-JP" altLang="en-US" sz="1050" dirty="0">
                <a:latin typeface="+mn-ea"/>
                <a:ea typeface="+mn-ea"/>
              </a:rPr>
              <a:t>、</a:t>
            </a:r>
            <a:r>
              <a:rPr lang="en-US" altLang="ja-JP" sz="1050" dirty="0">
                <a:latin typeface="+mn-ea"/>
                <a:ea typeface="+mn-ea"/>
              </a:rPr>
              <a:t>PPG</a:t>
            </a:r>
            <a:r>
              <a:rPr lang="ja-JP" altLang="en-US" sz="1050" dirty="0">
                <a:latin typeface="+mn-ea"/>
                <a:ea typeface="+mn-ea"/>
              </a:rPr>
              <a:t>の</a:t>
            </a:r>
            <a:r>
              <a:rPr lang="en-US" altLang="ja-JP" sz="1050" dirty="0">
                <a:latin typeface="+mn-ea"/>
                <a:ea typeface="+mn-ea"/>
              </a:rPr>
              <a:t>3</a:t>
            </a:r>
            <a:r>
              <a:rPr lang="ja-JP" altLang="en-US" sz="1050" dirty="0">
                <a:latin typeface="+mn-ea"/>
                <a:ea typeface="+mn-ea"/>
              </a:rPr>
              <a:t>群を含む対照群です。★</a:t>
            </a: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76</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7898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F7B5BE78-A98B-4ACB-9C03-3D59F5C6E5A4}" type="slidenum">
              <a:rPr lang="en-US" altLang="ja-JP" smtClean="0">
                <a:solidFill>
                  <a:srgbClr val="000000"/>
                </a:solidFill>
              </a:rPr>
              <a:pPr eaLnBrk="1" hangingPunct="1"/>
              <a:t>7</a:t>
            </a:fld>
            <a:endParaRPr lang="en-US" altLang="ja-JP">
              <a:solidFill>
                <a:srgbClr val="000000"/>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ja-JP" dirty="0"/>
              <a:t>161-8704-0</a:t>
            </a:r>
          </a:p>
          <a:p>
            <a:pPr eaLnBrk="1" hangingPunct="1"/>
            <a:r>
              <a:rPr lang="ja-JP" altLang="en-US"/>
              <a:t>実際の症例ですが、われわれはまず、眼底の所見を見て、左目の神経線維層欠損と乳頭出血をみて緑内障を疑います。</a:t>
            </a:r>
            <a:endParaRPr lang="en-US" altLang="ja-JP" dirty="0"/>
          </a:p>
        </p:txBody>
      </p:sp>
    </p:spTree>
    <p:extLst>
      <p:ext uri="{BB962C8B-B14F-4D97-AF65-F5344CB8AC3E}">
        <p14:creationId xmlns:p14="http://schemas.microsoft.com/office/powerpoint/2010/main" val="30081895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左視覚</a:t>
            </a:r>
            <a:r>
              <a:rPr lang="en-US" altLang="ja-JP" dirty="0"/>
              <a:t>10°</a:t>
            </a:r>
            <a:r>
              <a:rPr lang="ja-JP" altLang="en-US" dirty="0"/>
              <a:t>以内からの入力神経線維走行の視神経乳頭への対応示します。</a:t>
            </a:r>
            <a:endParaRPr lang="en-US" altLang="ja-JP" dirty="0"/>
          </a:p>
          <a:p>
            <a:endParaRPr lang="en-US" altLang="ja-JP" dirty="0"/>
          </a:p>
          <a:p>
            <a:r>
              <a:rPr lang="ja-JP" altLang="en-US" dirty="0"/>
              <a:t>左図、</a:t>
            </a:r>
            <a:r>
              <a:rPr lang="en-US" altLang="ja-JP" dirty="0"/>
              <a:t>Hood</a:t>
            </a:r>
            <a:r>
              <a:rPr lang="ja-JP" altLang="en-US" dirty="0"/>
              <a:t>らは中心</a:t>
            </a:r>
            <a:r>
              <a:rPr lang="en-US" altLang="ja-JP" dirty="0"/>
              <a:t>8</a:t>
            </a:r>
            <a:r>
              <a:rPr lang="ja-JP" altLang="en-US" dirty="0"/>
              <a:t>度の黄斑からの神経線維の走行を</a:t>
            </a:r>
            <a:r>
              <a:rPr lang="en-US" altLang="ja-JP" dirty="0"/>
              <a:t>NFLD</a:t>
            </a:r>
            <a:r>
              <a:rPr lang="ja-JP" altLang="en-US" dirty="0"/>
              <a:t>との図の様に示しています。</a:t>
            </a:r>
            <a:r>
              <a:rPr lang="en-US" altLang="ja-JP" dirty="0"/>
              <a:t>Zhang</a:t>
            </a:r>
            <a:r>
              <a:rPr lang="ja-JP" altLang="en-US" dirty="0"/>
              <a:t>らは</a:t>
            </a:r>
            <a:r>
              <a:rPr lang="en-US" altLang="ja-JP" dirty="0"/>
              <a:t>180</a:t>
            </a:r>
            <a:r>
              <a:rPr lang="ja-JP" altLang="en-US" dirty="0"/>
              <a:t>度を採択しています。</a:t>
            </a:r>
            <a:r>
              <a:rPr lang="en-US" altLang="ja-JP" dirty="0"/>
              <a:t>Nakanishi</a:t>
            </a:r>
            <a:r>
              <a:rPr lang="ja-JP" altLang="en-US" dirty="0"/>
              <a:t>らは、</a:t>
            </a:r>
            <a:r>
              <a:rPr lang="en-US" altLang="ja-JP" dirty="0"/>
              <a:t>24-2</a:t>
            </a:r>
            <a:r>
              <a:rPr lang="ja-JP" altLang="en-US" dirty="0"/>
              <a:t>、</a:t>
            </a:r>
            <a:r>
              <a:rPr lang="en-US" altLang="ja-JP" dirty="0"/>
              <a:t>10-2</a:t>
            </a:r>
            <a:r>
              <a:rPr lang="ja-JP" altLang="en-US" dirty="0"/>
              <a:t>の</a:t>
            </a:r>
            <a:r>
              <a:rPr lang="en-US" altLang="ja-JP" dirty="0"/>
              <a:t>TD</a:t>
            </a:r>
            <a:r>
              <a:rPr lang="ja-JP" altLang="en-US" dirty="0"/>
              <a:t>、</a:t>
            </a:r>
            <a:r>
              <a:rPr lang="en-US" altLang="ja-JP" dirty="0"/>
              <a:t>cpRNFLT</a:t>
            </a:r>
            <a:r>
              <a:rPr lang="ja-JP" altLang="en-US" dirty="0"/>
              <a:t>の測定値を因子分析をもちいて、</a:t>
            </a:r>
            <a:r>
              <a:rPr lang="en-US" altLang="ja-JP" dirty="0"/>
              <a:t>HFA10-2</a:t>
            </a:r>
            <a:r>
              <a:rPr lang="ja-JP" altLang="en-US" dirty="0"/>
              <a:t>の測定点に対応する乳頭</a:t>
            </a:r>
            <a:r>
              <a:rPr lang="en-US" altLang="ja-JP" dirty="0" err="1"/>
              <a:t>ClockHour</a:t>
            </a:r>
            <a:r>
              <a:rPr lang="ja-JP" altLang="en-US" dirty="0"/>
              <a:t>を右下図の様に示しています☆</a:t>
            </a:r>
            <a:endParaRPr lang="en-US" altLang="ja-JP" dirty="0"/>
          </a:p>
          <a:p>
            <a:r>
              <a:rPr lang="ja-JP" altLang="en-US" dirty="0"/>
              <a:t>いずれにしても、中心</a:t>
            </a:r>
            <a:r>
              <a:rPr lang="en-US" altLang="ja-JP" dirty="0"/>
              <a:t>10°</a:t>
            </a:r>
            <a:r>
              <a:rPr lang="ja-JP" altLang="en-US" dirty="0"/>
              <a:t>内の神経線維が視神経乳頭全体の神経線維をカバーするというのは解剖学的にも誤りといえます★</a:t>
            </a:r>
            <a:endParaRPr lang="en-US" dirty="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82</a:t>
            </a:fld>
            <a:endParaRPr lang="en-US"/>
          </a:p>
        </p:txBody>
      </p:sp>
    </p:spTree>
    <p:extLst>
      <p:ext uri="{BB962C8B-B14F-4D97-AF65-F5344CB8AC3E}">
        <p14:creationId xmlns:p14="http://schemas.microsoft.com/office/powerpoint/2010/main" val="22348393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そこで</a:t>
            </a:r>
            <a:r>
              <a:rPr lang="en-US" altLang="ja-JP" dirty="0" err="1"/>
              <a:t>Drasdo</a:t>
            </a:r>
            <a:r>
              <a:rPr lang="ja-JP" altLang="en-US" dirty="0"/>
              <a:t>のモデルから、</a:t>
            </a:r>
            <a:r>
              <a:rPr lang="en-US" altLang="ja-JP" dirty="0"/>
              <a:t>Turpin</a:t>
            </a:r>
            <a:r>
              <a:rPr lang="ja-JP" altLang="en-US" dirty="0"/>
              <a:t>らが算出した</a:t>
            </a:r>
            <a:r>
              <a:rPr lang="en-US" altLang="ja-JP" dirty="0"/>
              <a:t>RGC</a:t>
            </a:r>
            <a:r>
              <a:rPr lang="ja-JP" altLang="en-US" dirty="0"/>
              <a:t>　</a:t>
            </a:r>
            <a:r>
              <a:rPr lang="en-US" altLang="ja-JP" dirty="0"/>
              <a:t>displacement</a:t>
            </a:r>
            <a:r>
              <a:rPr lang="ja-JP" altLang="en-US" dirty="0"/>
              <a:t>　</a:t>
            </a:r>
            <a:r>
              <a:rPr lang="en-US" altLang="ja-JP" dirty="0"/>
              <a:t>test</a:t>
            </a:r>
            <a:r>
              <a:rPr lang="ja-JP" altLang="en-US" dirty="0"/>
              <a:t>　</a:t>
            </a:r>
            <a:r>
              <a:rPr lang="en-US" altLang="ja-JP" dirty="0"/>
              <a:t>point </a:t>
            </a:r>
            <a:r>
              <a:rPr lang="ja-JP" altLang="en-US" dirty="0"/>
              <a:t>を用いて、再検討を行いました。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83</a:t>
            </a:fld>
            <a:endParaRPr lang="en-US"/>
          </a:p>
        </p:txBody>
      </p:sp>
    </p:spTree>
    <p:extLst>
      <p:ext uri="{BB962C8B-B14F-4D97-AF65-F5344CB8AC3E}">
        <p14:creationId xmlns:p14="http://schemas.microsoft.com/office/powerpoint/2010/main" val="35929175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Harwerth</a:t>
            </a:r>
            <a:r>
              <a:rPr lang="ja-JP" altLang="en-US" dirty="0"/>
              <a:t>のモデルは、中心</a:t>
            </a:r>
            <a:r>
              <a:rPr lang="en-US" altLang="ja-JP" dirty="0"/>
              <a:t>5°</a:t>
            </a:r>
            <a:r>
              <a:rPr lang="ja-JP" altLang="en-US" dirty="0"/>
              <a:t>以内の</a:t>
            </a:r>
            <a:r>
              <a:rPr lang="en-US" altLang="ja-JP" dirty="0"/>
              <a:t>RGC</a:t>
            </a:r>
            <a:r>
              <a:rPr lang="ja-JP" altLang="en-US" dirty="0"/>
              <a:t>数がが発散しており、１，３</a:t>
            </a:r>
            <a:r>
              <a:rPr lang="en-US" altLang="ja-JP" dirty="0"/>
              <a:t>°</a:t>
            </a:r>
            <a:r>
              <a:rPr lang="ja-JP" altLang="en-US" dirty="0"/>
              <a:t>　に測定点をもつ</a:t>
            </a:r>
            <a:r>
              <a:rPr lang="en-US" altLang="ja-JP" dirty="0"/>
              <a:t>10-2</a:t>
            </a:r>
            <a:r>
              <a:rPr lang="ja-JP" altLang="en-US" dirty="0"/>
              <a:t>では、</a:t>
            </a:r>
            <a:r>
              <a:rPr lang="en-US" altLang="ja-JP" dirty="0"/>
              <a:t>MD</a:t>
            </a:r>
            <a:r>
              <a:rPr lang="ja-JP" altLang="en-US" dirty="0"/>
              <a:t>値が高いほど推定</a:t>
            </a:r>
            <a:r>
              <a:rPr lang="en-US" altLang="ja-JP" dirty="0"/>
              <a:t>RGC</a:t>
            </a:r>
            <a:r>
              <a:rPr lang="ja-JP" altLang="en-US" dirty="0"/>
              <a:t>数が増大し、</a:t>
            </a:r>
            <a:r>
              <a:rPr lang="en-US" altLang="ja-JP" dirty="0"/>
              <a:t>360</a:t>
            </a:r>
            <a:r>
              <a:rPr lang="ja-JP" altLang="en-US" dirty="0"/>
              <a:t>度との相関が改善したと考えられます。</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85</a:t>
            </a:fld>
            <a:endParaRPr lang="en-US"/>
          </a:p>
        </p:txBody>
      </p:sp>
    </p:spTree>
    <p:extLst>
      <p:ext uri="{BB962C8B-B14F-4D97-AF65-F5344CB8AC3E}">
        <p14:creationId xmlns:p14="http://schemas.microsoft.com/office/powerpoint/2010/main" val="36667424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結語です</a:t>
            </a:r>
            <a:endParaRPr kumimoji="1" lang="en-US" altLang="ja-JP" dirty="0"/>
          </a:p>
          <a:p>
            <a:pPr>
              <a:lnSpc>
                <a:spcPct val="150000"/>
              </a:lnSpc>
            </a:pPr>
            <a:r>
              <a:rPr lang="en-US" altLang="ja-JP" sz="1200" dirty="0">
                <a:latin typeface="+mn-ea"/>
              </a:rPr>
              <a:t>HFA10-2</a:t>
            </a:r>
            <a:r>
              <a:rPr lang="ja-JP" altLang="en-US" sz="1200" dirty="0">
                <a:latin typeface="+mn-ea"/>
              </a:rPr>
              <a:t>による</a:t>
            </a:r>
            <a:r>
              <a:rPr lang="en-US" altLang="ja-JP" sz="1200" dirty="0">
                <a:latin typeface="+mn-ea"/>
              </a:rPr>
              <a:t>RGC</a:t>
            </a:r>
            <a:r>
              <a:rPr lang="ja-JP" altLang="en-US" sz="1200">
                <a:latin typeface="+mn-ea"/>
              </a:rPr>
              <a:t>の推定</a:t>
            </a:r>
            <a:r>
              <a:rPr lang="ja-JP" altLang="en-US" sz="1200" dirty="0">
                <a:latin typeface="+mn-ea"/>
              </a:rPr>
              <a:t>は臨床的に有用性がある。</a:t>
            </a:r>
            <a:endParaRPr lang="en-US" altLang="ja-JP" sz="1200" dirty="0">
              <a:latin typeface="+mn-ea"/>
            </a:endParaRPr>
          </a:p>
          <a:p>
            <a:pPr>
              <a:lnSpc>
                <a:spcPct val="150000"/>
              </a:lnSpc>
            </a:pPr>
            <a:r>
              <a:rPr lang="en-US" altLang="ja-JP" sz="1200" dirty="0">
                <a:latin typeface="+mn-ea"/>
              </a:rPr>
              <a:t>Displacement</a:t>
            </a:r>
            <a:r>
              <a:rPr lang="ja-JP" altLang="en-US" sz="1200" dirty="0">
                <a:latin typeface="+mn-ea"/>
              </a:rPr>
              <a:t>は、</a:t>
            </a:r>
            <a:r>
              <a:rPr lang="en-US" altLang="ja-JP" sz="1200" dirty="0">
                <a:latin typeface="+mn-ea"/>
              </a:rPr>
              <a:t>RGC_HFA</a:t>
            </a:r>
            <a:r>
              <a:rPr lang="ja-JP" altLang="en-US" sz="1200" dirty="0">
                <a:latin typeface="+mn-ea"/>
              </a:rPr>
              <a:t>と</a:t>
            </a:r>
            <a:r>
              <a:rPr lang="en-US" altLang="ja-JP" sz="1200" dirty="0">
                <a:latin typeface="+mn-ea"/>
              </a:rPr>
              <a:t>RGC_OCT</a:t>
            </a:r>
            <a:r>
              <a:rPr lang="ja-JP" altLang="en-US" sz="1200" dirty="0">
                <a:latin typeface="+mn-ea"/>
              </a:rPr>
              <a:t>の整合性を改善する。</a:t>
            </a:r>
            <a:endParaRPr lang="en-US" altLang="ja-JP" sz="1200" dirty="0">
              <a:latin typeface="+mn-ea"/>
            </a:endParaRPr>
          </a:p>
          <a:p>
            <a:pPr>
              <a:lnSpc>
                <a:spcPct val="150000"/>
              </a:lnSpc>
            </a:pPr>
            <a:r>
              <a:rPr lang="ja-JP" altLang="en-US" sz="1200" dirty="0">
                <a:latin typeface="+mn-ea"/>
              </a:rPr>
              <a:t>今後も機能と構造の対応の理解が必要であると思われました。</a:t>
            </a:r>
            <a:endParaRPr kumimoji="1" lang="en-US" altLang="ja-JP" dirty="0"/>
          </a:p>
        </p:txBody>
      </p:sp>
      <p:sp>
        <p:nvSpPr>
          <p:cNvPr id="4" name="スライド番号プレースホルダー 3"/>
          <p:cNvSpPr>
            <a:spLocks noGrp="1"/>
          </p:cNvSpPr>
          <p:nvPr>
            <p:ph type="sldNum" sz="quarter" idx="10"/>
          </p:nvPr>
        </p:nvSpPr>
        <p:spPr/>
        <p:txBody>
          <a:bodyPr/>
          <a:lstStyle/>
          <a:p>
            <a:fld id="{ACA2FA91-5F73-9642-AF24-4A2A88CFD52F}" type="slidenum">
              <a:rPr lang="en-US" smtClean="0"/>
              <a:t>86</a:t>
            </a:fld>
            <a:endParaRPr lang="en-US"/>
          </a:p>
        </p:txBody>
      </p:sp>
    </p:spTree>
    <p:extLst>
      <p:ext uri="{BB962C8B-B14F-4D97-AF65-F5344CB8AC3E}">
        <p14:creationId xmlns:p14="http://schemas.microsoft.com/office/powerpoint/2010/main" val="4040611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ja-JP" altLang="en-US" sz="1200" b="0" i="0" u="none" strike="noStrike" cap="none">
                <a:solidFill>
                  <a:schemeClr val="dk1"/>
                </a:solidFill>
                <a:latin typeface="Calibri"/>
                <a:ea typeface="Calibri"/>
                <a:cs typeface="Calibri"/>
                <a:sym typeface="Calibri"/>
              </a:rPr>
              <a:t>次に、視野検査としての静的視野検査と、網膜の構造変化の評価としての</a:t>
            </a:r>
            <a:r>
              <a:rPr lang="en-US" altLang="ja-JP" sz="1200" b="0" i="0" u="none" strike="noStrike" cap="none" dirty="0">
                <a:solidFill>
                  <a:schemeClr val="dk1"/>
                </a:solidFill>
                <a:latin typeface="Calibri"/>
                <a:ea typeface="Calibri"/>
                <a:cs typeface="Calibri"/>
                <a:sym typeface="Calibri"/>
              </a:rPr>
              <a:t>OCT</a:t>
            </a:r>
            <a:r>
              <a:rPr lang="ja-JP" altLang="en-US" sz="1200" b="0" i="0" u="none" strike="noStrike" cap="none">
                <a:solidFill>
                  <a:schemeClr val="dk1"/>
                </a:solidFill>
                <a:latin typeface="Calibri"/>
                <a:ea typeface="Calibri"/>
                <a:cs typeface="Calibri"/>
                <a:sym typeface="Calibri"/>
              </a:rPr>
              <a:t>検査を追加することが一般的だと思います。</a:t>
            </a:r>
            <a:endParaRPr sz="1200" b="0" i="0" u="none" strike="noStrike" cap="none" dirty="0">
              <a:solidFill>
                <a:schemeClr val="dk1"/>
              </a:solidFill>
              <a:latin typeface="Calibri"/>
              <a:ea typeface="Calibri"/>
              <a:cs typeface="Calibri"/>
              <a:sym typeface="Calibri"/>
            </a:endParaRPr>
          </a:p>
        </p:txBody>
      </p:sp>
      <p:sp>
        <p:nvSpPr>
          <p:cNvPr id="161" name="Google Shape;161;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4585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B26F2985-32C7-4E26-B008-F291C49CB037}" type="slidenum">
              <a:rPr lang="en-US" altLang="ja-JP" smtClean="0">
                <a:solidFill>
                  <a:srgbClr val="000000"/>
                </a:solidFill>
              </a:rPr>
              <a:pPr eaLnBrk="1" hangingPunct="1"/>
              <a:t>9</a:t>
            </a:fld>
            <a:endParaRPr lang="en-US" altLang="ja-JP">
              <a:solidFill>
                <a:srgbClr val="000000"/>
              </a:solidFill>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ja-JP" altLang="en-US"/>
              <a:t>左目の</a:t>
            </a:r>
            <a:r>
              <a:rPr lang="en-US" altLang="ja-JP" dirty="0"/>
              <a:t>NFLD</a:t>
            </a:r>
            <a:r>
              <a:rPr lang="ja-JP" altLang="en-US"/>
              <a:t>に対応する視野異常を、静的視野検査で確認しますが、</a:t>
            </a:r>
            <a:r>
              <a:rPr lang="en-US" altLang="ja-JP" dirty="0"/>
              <a:t>30-2SITA-Standard</a:t>
            </a:r>
            <a:r>
              <a:rPr lang="ja-JP" altLang="en-US"/>
              <a:t>では異常は検出されず、機能選択的視野計である</a:t>
            </a:r>
            <a:r>
              <a:rPr lang="en-US" altLang="ja-JP" dirty="0"/>
              <a:t>SITA-swap</a:t>
            </a:r>
            <a:r>
              <a:rPr lang="ja-JP" altLang="en-US"/>
              <a:t>でも正常範囲内</a:t>
            </a:r>
            <a:endParaRPr lang="en-US" altLang="ja-JP" dirty="0"/>
          </a:p>
          <a:p>
            <a:pPr eaLnBrk="1" hangingPunct="1"/>
            <a:r>
              <a:rPr lang="en-US" altLang="ja-JP" dirty="0"/>
              <a:t>PPG</a:t>
            </a:r>
            <a:r>
              <a:rPr lang="ja-JP" altLang="en-US"/>
              <a:t>ということで、検査を重ねます。</a:t>
            </a:r>
            <a:endParaRPr lang="ja-JP" altLang="ja-JP"/>
          </a:p>
        </p:txBody>
      </p:sp>
    </p:spTree>
    <p:extLst>
      <p:ext uri="{BB962C8B-B14F-4D97-AF65-F5344CB8AC3E}">
        <p14:creationId xmlns:p14="http://schemas.microsoft.com/office/powerpoint/2010/main" val="2436013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ja-JP" altLang="en-US"/>
              <a:t>機能選択的</a:t>
            </a:r>
            <a:r>
              <a:rPr lang="en-US" altLang="ja-JP" dirty="0"/>
              <a:t>Matrix</a:t>
            </a:r>
            <a:r>
              <a:rPr lang="ja-JP" altLang="en-US"/>
              <a:t>では、</a:t>
            </a:r>
            <a:r>
              <a:rPr lang="en-US" altLang="ja-JP" dirty="0"/>
              <a:t>GHT</a:t>
            </a:r>
            <a:r>
              <a:rPr lang="ja-JP" altLang="en-US"/>
              <a:t>が陽性と判定</a:t>
            </a:r>
            <a:endParaRPr lang="en-US" altLang="ja-JP" dirty="0"/>
          </a:p>
          <a:p>
            <a:r>
              <a:rPr lang="en-US" altLang="ja-JP" dirty="0"/>
              <a:t>OCT</a:t>
            </a:r>
            <a:r>
              <a:rPr lang="ja-JP" altLang="en-US"/>
              <a:t>の</a:t>
            </a:r>
            <a:r>
              <a:rPr lang="en-US" altLang="ja-JP" dirty="0"/>
              <a:t>cpRNFLT</a:t>
            </a:r>
            <a:r>
              <a:rPr lang="ja-JP" altLang="en-US"/>
              <a:t>では、</a:t>
            </a:r>
            <a:r>
              <a:rPr lang="en-US" altLang="ja-JP" dirty="0"/>
              <a:t>NFLD</a:t>
            </a:r>
            <a:r>
              <a:rPr lang="ja-JP" altLang="en-US"/>
              <a:t>が検出されています。</a:t>
            </a:r>
          </a:p>
        </p:txBody>
      </p:sp>
    </p:spTree>
    <p:extLst>
      <p:ext uri="{BB962C8B-B14F-4D97-AF65-F5344CB8AC3E}">
        <p14:creationId xmlns:p14="http://schemas.microsoft.com/office/powerpoint/2010/main" val="1851745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1122363"/>
            <a:ext cx="7772400" cy="2387700"/>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17" name="Google Shape;17;p2"/>
          <p:cNvSpPr txBox="1">
            <a:spLocks noGrp="1"/>
          </p:cNvSpPr>
          <p:nvPr>
            <p:ph type="subTitle" idx="1"/>
          </p:nvPr>
        </p:nvSpPr>
        <p:spPr>
          <a:xfrm>
            <a:off x="1143000" y="3602038"/>
            <a:ext cx="6858000" cy="1655700"/>
          </a:xfrm>
          <a:prstGeom prst="rect">
            <a:avLst/>
          </a:prstGeom>
          <a:noFill/>
          <a:ln>
            <a:noFill/>
          </a:ln>
        </p:spPr>
        <p:txBody>
          <a:bodyPr spcFirstLastPara="1" wrap="square" lIns="91425" tIns="91425" rIns="91425" bIns="91425" anchor="t" anchorCtr="0"/>
          <a:lstStyle>
            <a:lvl1pPr marL="0" marR="0" lvl="0" indent="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28560" y="365040"/>
            <a:ext cx="7886430" cy="1325160"/>
          </a:xfrm>
          <a:prstGeom prst="rect">
            <a:avLst/>
          </a:prstGeom>
        </p:spPr>
        <p:txBody>
          <a:bodyPr lIns="0" tIns="0" rIns="0" bIns="0" anchor="ctr"/>
          <a:lstStyle/>
          <a:p>
            <a:endParaRPr lang="en-US" sz="1350" b="0" strike="noStrike" spc="-1">
              <a:solidFill>
                <a:srgbClr val="000000"/>
              </a:solidFill>
              <a:uFill>
                <a:solidFill>
                  <a:srgbClr val="FFFFFF"/>
                </a:solidFill>
              </a:uFill>
              <a:latin typeface="Calibri"/>
            </a:endParaRPr>
          </a:p>
        </p:txBody>
      </p:sp>
      <p:sp>
        <p:nvSpPr>
          <p:cNvPr id="47" name="PlaceHolder 2"/>
          <p:cNvSpPr>
            <a:spLocks noGrp="1"/>
          </p:cNvSpPr>
          <p:nvPr>
            <p:ph type="body"/>
          </p:nvPr>
        </p:nvSpPr>
        <p:spPr>
          <a:xfrm>
            <a:off x="628560" y="1825560"/>
            <a:ext cx="7886430" cy="4350960"/>
          </a:xfrm>
          <a:prstGeom prst="rect">
            <a:avLst/>
          </a:prstGeom>
        </p:spPr>
        <p:txBody>
          <a:bodyPr lIns="0" tIns="0" rIns="0" bIns="0"/>
          <a:lstStyle/>
          <a:p>
            <a:endParaRPr lang="en-US" sz="2100" b="0" strike="noStrike" spc="-1">
              <a:solidFill>
                <a:srgbClr val="000000"/>
              </a:solidFill>
              <a:uFill>
                <a:solidFill>
                  <a:srgbClr val="FFFFFF"/>
                </a:solidFill>
              </a:uFill>
              <a:latin typeface="Calibri"/>
            </a:endParaRPr>
          </a:p>
        </p:txBody>
      </p:sp>
    </p:spTree>
    <p:extLst>
      <p:ext uri="{BB962C8B-B14F-4D97-AF65-F5344CB8AC3E}">
        <p14:creationId xmlns:p14="http://schemas.microsoft.com/office/powerpoint/2010/main" val="449143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 つのコンテンツ" type="twoObj">
  <p:cSld name="2 つのコンテンツ">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628650" y="365126"/>
            <a:ext cx="78867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34" name="Google Shape;34;p5"/>
          <p:cNvSpPr txBox="1">
            <a:spLocks noGrp="1"/>
          </p:cNvSpPr>
          <p:nvPr>
            <p:ph type="body" idx="1"/>
          </p:nvPr>
        </p:nvSpPr>
        <p:spPr>
          <a:xfrm>
            <a:off x="628650" y="1825624"/>
            <a:ext cx="3886200" cy="435133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body" idx="2"/>
          </p:nvPr>
        </p:nvSpPr>
        <p:spPr>
          <a:xfrm>
            <a:off x="4629150" y="1825624"/>
            <a:ext cx="3886200" cy="435133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dt" idx="10"/>
          </p:nvPr>
        </p:nvSpPr>
        <p:spPr>
          <a:xfrm>
            <a:off x="628650" y="6356352"/>
            <a:ext cx="2057400" cy="365125"/>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5"/>
          <p:cNvSpPr txBox="1">
            <a:spLocks noGrp="1"/>
          </p:cNvSpPr>
          <p:nvPr>
            <p:ph type="ftr" idx="11"/>
          </p:nvPr>
        </p:nvSpPr>
        <p:spPr>
          <a:xfrm>
            <a:off x="3028950" y="6356352"/>
            <a:ext cx="3086100" cy="365125"/>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5"/>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extLst>
      <p:ext uri="{BB962C8B-B14F-4D97-AF65-F5344CB8AC3E}">
        <p14:creationId xmlns:p14="http://schemas.microsoft.com/office/powerpoint/2010/main" val="2644285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23" name="Google Shape;23;p3"/>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28" name="Google Shape;28;p4"/>
          <p:cNvSpPr txBox="1">
            <a:spLocks noGrp="1"/>
          </p:cNvSpPr>
          <p:nvPr>
            <p:ph type="body" idx="1"/>
          </p:nvPr>
        </p:nvSpPr>
        <p:spPr>
          <a:xfrm>
            <a:off x="628650" y="1825625"/>
            <a:ext cx="7886700" cy="4351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4"/>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4"/>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629841" y="365126"/>
            <a:ext cx="78867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0" name="Google Shape;40;p6"/>
          <p:cNvSpPr txBox="1">
            <a:spLocks noGrp="1"/>
          </p:cNvSpPr>
          <p:nvPr>
            <p:ph type="body" idx="1"/>
          </p:nvPr>
        </p:nvSpPr>
        <p:spPr>
          <a:xfrm>
            <a:off x="629842" y="1681163"/>
            <a:ext cx="3868200" cy="823800"/>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2"/>
          </p:nvPr>
        </p:nvSpPr>
        <p:spPr>
          <a:xfrm>
            <a:off x="629842" y="2505075"/>
            <a:ext cx="3868200" cy="3684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body" idx="3"/>
          </p:nvPr>
        </p:nvSpPr>
        <p:spPr>
          <a:xfrm>
            <a:off x="4629150" y="1681163"/>
            <a:ext cx="3887400" cy="823800"/>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body" idx="4"/>
          </p:nvPr>
        </p:nvSpPr>
        <p:spPr>
          <a:xfrm>
            <a:off x="4629150" y="2505075"/>
            <a:ext cx="3887400" cy="3684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6"/>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7"/>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7"/>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7"/>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629841" y="457200"/>
            <a:ext cx="2949300" cy="16002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53" name="Google Shape;53;p8"/>
          <p:cNvSpPr txBox="1">
            <a:spLocks noGrp="1"/>
          </p:cNvSpPr>
          <p:nvPr>
            <p:ph type="body" idx="1"/>
          </p:nvPr>
        </p:nvSpPr>
        <p:spPr>
          <a:xfrm>
            <a:off x="3887391" y="987426"/>
            <a:ext cx="4629300" cy="4873500"/>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4" name="Google Shape;54;p8"/>
          <p:cNvSpPr txBox="1">
            <a:spLocks noGrp="1"/>
          </p:cNvSpPr>
          <p:nvPr>
            <p:ph type="body" idx="2"/>
          </p:nvPr>
        </p:nvSpPr>
        <p:spPr>
          <a:xfrm>
            <a:off x="629841" y="2057400"/>
            <a:ext cx="2949300" cy="38115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5" name="Google Shape;55;p8"/>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457200"/>
            <a:ext cx="2949300" cy="16002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60" name="Google Shape;60;p9"/>
          <p:cNvSpPr>
            <a:spLocks noGrp="1"/>
          </p:cNvSpPr>
          <p:nvPr>
            <p:ph type="pic" idx="2"/>
          </p:nvPr>
        </p:nvSpPr>
        <p:spPr>
          <a:xfrm>
            <a:off x="3887391" y="987426"/>
            <a:ext cx="4629300" cy="48735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body" idx="1"/>
          </p:nvPr>
        </p:nvSpPr>
        <p:spPr>
          <a:xfrm>
            <a:off x="629841" y="2057400"/>
            <a:ext cx="2949300" cy="38115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9"/>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67" name="Google Shape;67;p10"/>
          <p:cNvSpPr txBox="1">
            <a:spLocks noGrp="1"/>
          </p:cNvSpPr>
          <p:nvPr>
            <p:ph type="body" idx="1"/>
          </p:nvPr>
        </p:nvSpPr>
        <p:spPr>
          <a:xfrm rot="5400000">
            <a:off x="2396400" y="57875"/>
            <a:ext cx="4351200" cy="78867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rot="5400000">
            <a:off x="4623600" y="2285275"/>
            <a:ext cx="5811900" cy="19716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73" name="Google Shape;73;p11"/>
          <p:cNvSpPr txBox="1">
            <a:spLocks noGrp="1"/>
          </p:cNvSpPr>
          <p:nvPr>
            <p:ph type="body" idx="1"/>
          </p:nvPr>
        </p:nvSpPr>
        <p:spPr>
          <a:xfrm rot="5400000">
            <a:off x="623025" y="370675"/>
            <a:ext cx="5811900" cy="58008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4" name="Google Shape;74;p11"/>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11" name="Google Shape;11;p1"/>
          <p:cNvSpPr txBox="1">
            <a:spLocks noGrp="1"/>
          </p:cNvSpPr>
          <p:nvPr>
            <p:ph type="body" idx="1"/>
          </p:nvPr>
        </p:nvSpPr>
        <p:spPr>
          <a:xfrm>
            <a:off x="628650" y="1825625"/>
            <a:ext cx="7886700" cy="4351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wmf"/></Relationships>
</file>

<file path=ppt/slides/_rels/slide11.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9.wmf"/></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0.tif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file:///C:\Users\Tadashi%20Nakano\Desktop\136-3436-4motion2.mpeg" TargetMode="External"/><Relationship Id="rId1" Type="http://schemas.microsoft.com/office/2007/relationships/media" Target="file:///C:\Users\Tadashi%20Nakano\Desktop\136-3436-4motion2.mpeg" TargetMode="Externa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4.tiff"/></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7.tiff"/><Relationship Id="rId4" Type="http://schemas.openxmlformats.org/officeDocument/2006/relationships/image" Target="../media/image26.tiff"/></Relationships>
</file>

<file path=ppt/slides/_rels/slide22.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1.xml"/><Relationship Id="rId5" Type="http://schemas.openxmlformats.org/officeDocument/2006/relationships/image" Target="../media/image32.jpeg"/><Relationship Id="rId4" Type="http://schemas.openxmlformats.org/officeDocument/2006/relationships/image" Target="../media/image31.jpeg"/></Relationships>
</file>

<file path=ppt/slides/_rels/slide2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tiff"/><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74.tiff"/><Relationship Id="rId1" Type="http://schemas.openxmlformats.org/officeDocument/2006/relationships/slideLayout" Target="../slideLayouts/slideLayout10.xml"/><Relationship Id="rId4" Type="http://schemas.openxmlformats.org/officeDocument/2006/relationships/image" Target="../media/image75.png"/></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78.tiff"/><Relationship Id="rId4" Type="http://schemas.openxmlformats.org/officeDocument/2006/relationships/image" Target="../media/image77.png"/></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3.tif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2"/>
          <p:cNvSpPr txBox="1">
            <a:spLocks noGrp="1"/>
          </p:cNvSpPr>
          <p:nvPr>
            <p:ph type="ctrTitle"/>
          </p:nvPr>
        </p:nvSpPr>
        <p:spPr>
          <a:xfrm>
            <a:off x="754719" y="600805"/>
            <a:ext cx="7812359" cy="359114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lt1"/>
              </a:buClr>
              <a:buSzPts val="1350"/>
              <a:buFont typeface="Calibri"/>
              <a:buNone/>
            </a:pPr>
            <a:r>
              <a:rPr lang="ja-JP" sz="3200"/>
              <a:t>CSFI、</a:t>
            </a:r>
            <a:r>
              <a:rPr lang="ja-JP" sz="3200" b="0" i="0" u="none" strike="noStrike" cap="none">
                <a:solidFill>
                  <a:schemeClr val="dk1"/>
                </a:solidFill>
                <a:latin typeface="Calibri"/>
                <a:ea typeface="Calibri"/>
                <a:cs typeface="Calibri"/>
                <a:sym typeface="Calibri"/>
              </a:rPr>
              <a:t>網膜神経節細胞数でみる緑内障</a:t>
            </a:r>
            <a:endParaRPr sz="3200" dirty="0"/>
          </a:p>
          <a:p>
            <a:pPr marL="0" marR="0" lvl="0" indent="0" algn="ctr" rtl="0">
              <a:lnSpc>
                <a:spcPct val="90000"/>
              </a:lnSpc>
              <a:spcBef>
                <a:spcPts val="0"/>
              </a:spcBef>
              <a:spcAft>
                <a:spcPts val="0"/>
              </a:spcAft>
              <a:buClr>
                <a:schemeClr val="lt1"/>
              </a:buClr>
              <a:buSzPts val="1350"/>
              <a:buFont typeface="Calibri"/>
              <a:buNone/>
            </a:pPr>
            <a:endParaRPr sz="3200" dirty="0"/>
          </a:p>
        </p:txBody>
      </p:sp>
      <p:sp>
        <p:nvSpPr>
          <p:cNvPr id="82" name="Google Shape;82;p12"/>
          <p:cNvSpPr txBox="1">
            <a:spLocks noGrp="1"/>
          </p:cNvSpPr>
          <p:nvPr>
            <p:ph type="subTitle" idx="1"/>
          </p:nvPr>
        </p:nvSpPr>
        <p:spPr>
          <a:xfrm>
            <a:off x="1418899" y="4768556"/>
            <a:ext cx="6429375" cy="1188019"/>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lt1"/>
              </a:buClr>
              <a:buSzPts val="800"/>
              <a:buFont typeface="Arial"/>
              <a:buNone/>
            </a:pPr>
            <a:r>
              <a:rPr lang="ja-JP" altLang="en-US" sz="3200" b="0" i="0" u="none" strike="noStrike" cap="none">
                <a:solidFill>
                  <a:schemeClr val="dk1"/>
                </a:solidFill>
                <a:latin typeface="Cambria"/>
                <a:ea typeface="+mj-ea"/>
                <a:cs typeface="Cambria"/>
                <a:sym typeface="Cambria"/>
              </a:rPr>
              <a:t>小川　俊平</a:t>
            </a:r>
            <a:endParaRPr sz="2000" b="0" i="0" u="none" strike="noStrike" cap="none" dirty="0">
              <a:solidFill>
                <a:schemeClr val="dk1"/>
              </a:solidFill>
              <a:latin typeface="Cambria"/>
              <a:ea typeface="Cambria"/>
              <a:cs typeface="Cambria"/>
              <a:sym typeface="Cambria"/>
            </a:endParaRPr>
          </a:p>
          <a:p>
            <a:pPr>
              <a:spcBef>
                <a:spcPts val="0"/>
              </a:spcBef>
              <a:buClr>
                <a:schemeClr val="lt1"/>
              </a:buClr>
              <a:buSzPts val="800"/>
            </a:pPr>
            <a:r>
              <a:rPr lang="ja-JP" altLang="en-US" sz="3200">
                <a:latin typeface="Cambria"/>
                <a:ea typeface="+mj-ea"/>
                <a:sym typeface="Cambria"/>
              </a:rPr>
              <a:t>東京慈恵会医科大学　眼科</a:t>
            </a:r>
            <a:endParaRPr sz="3200" dirty="0">
              <a:latin typeface="Cambria"/>
              <a:ea typeface="+mj-ea"/>
              <a:sym typeface="Cambria"/>
            </a:endParaRPr>
          </a:p>
          <a:p>
            <a:pPr>
              <a:spcBef>
                <a:spcPts val="0"/>
              </a:spcBef>
              <a:buClr>
                <a:schemeClr val="lt1"/>
              </a:buClr>
              <a:buSzPts val="800"/>
            </a:pPr>
            <a:r>
              <a:rPr lang="ja-JP" altLang="en-US" sz="3200">
                <a:latin typeface="Cambria"/>
                <a:ea typeface="+mj-ea"/>
                <a:sym typeface="Cambria"/>
              </a:rPr>
              <a:t>厚木厚木市立病院　眼科</a:t>
            </a:r>
            <a:endParaRPr sz="3200" dirty="0">
              <a:latin typeface="Cambria"/>
              <a:ea typeface="+mj-ea"/>
              <a:sym typeface="Cambria"/>
            </a:endParaRPr>
          </a:p>
        </p:txBody>
      </p:sp>
      <p:sp>
        <p:nvSpPr>
          <p:cNvPr id="83" name="Google Shape;83;p12"/>
          <p:cNvSpPr txBox="1"/>
          <p:nvPr/>
        </p:nvSpPr>
        <p:spPr>
          <a:xfrm>
            <a:off x="4724400" y="529516"/>
            <a:ext cx="3945562" cy="307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ja-JP" altLang="en-US" sz="1800">
                <a:solidFill>
                  <a:srgbClr val="212121"/>
                </a:solidFill>
                <a:highlight>
                  <a:srgbClr val="FFFFFF"/>
                </a:highlight>
              </a:rPr>
              <a:t>緑内障学会</a:t>
            </a:r>
            <a:r>
              <a:rPr lang="ja-JP" sz="1800">
                <a:solidFill>
                  <a:srgbClr val="212121"/>
                </a:solidFill>
                <a:highlight>
                  <a:srgbClr val="FFFFFF"/>
                </a:highlight>
              </a:rPr>
              <a:t>モーニングセミナー</a:t>
            </a:r>
            <a:r>
              <a:rPr lang="ja-JP" sz="1800" b="0" i="0" u="none" strike="noStrike" cap="none">
                <a:solidFill>
                  <a:srgbClr val="000000"/>
                </a:solidFill>
                <a:latin typeface="Arial"/>
                <a:ea typeface="Arial"/>
                <a:cs typeface="Arial"/>
                <a:sym typeface="Arial"/>
              </a:rPr>
              <a:t>　201</a:t>
            </a:r>
            <a:r>
              <a:rPr lang="ja-JP" sz="1800"/>
              <a:t>8</a:t>
            </a:r>
            <a:r>
              <a:rPr lang="ja-JP" sz="1800" b="0" i="0" u="none" strike="noStrike" cap="none">
                <a:solidFill>
                  <a:srgbClr val="000000"/>
                </a:solidFill>
                <a:latin typeface="Arial"/>
                <a:ea typeface="Arial"/>
                <a:cs typeface="Arial"/>
                <a:sym typeface="Arial"/>
              </a:rPr>
              <a:t>/</a:t>
            </a:r>
            <a:r>
              <a:rPr lang="ja-JP" sz="1800"/>
              <a:t>9</a:t>
            </a:r>
            <a:r>
              <a:rPr lang="ja-JP" sz="1800" b="0" i="0" u="none" strike="noStrike" cap="none">
                <a:solidFill>
                  <a:srgbClr val="000000"/>
                </a:solidFill>
                <a:latin typeface="Arial"/>
                <a:ea typeface="Arial"/>
                <a:cs typeface="Arial"/>
                <a:sym typeface="Arial"/>
              </a:rPr>
              <a:t>/</a:t>
            </a:r>
            <a:r>
              <a:rPr lang="ja-JP" sz="1800"/>
              <a:t>1</a:t>
            </a:r>
            <a:r>
              <a:rPr lang="ja-JP" sz="1800" b="0" i="0" u="none" strike="noStrike" cap="none">
                <a:solidFill>
                  <a:srgbClr val="000000"/>
                </a:solidFill>
                <a:latin typeface="Arial"/>
                <a:ea typeface="Arial"/>
                <a:cs typeface="Arial"/>
                <a:sym typeface="Arial"/>
              </a:rPr>
              <a:t>6</a:t>
            </a:r>
            <a:endParaRPr sz="1800" dirty="0"/>
          </a:p>
        </p:txBody>
      </p:sp>
      <p:pic>
        <p:nvPicPr>
          <p:cNvPr id="2" name="図 1">
            <a:extLst>
              <a:ext uri="{FF2B5EF4-FFF2-40B4-BE49-F238E27FC236}">
                <a16:creationId xmlns:a16="http://schemas.microsoft.com/office/drawing/2014/main" id="{2E9A9E26-8774-3842-AA27-04E0630FE6CF}"/>
              </a:ext>
            </a:extLst>
          </p:cNvPr>
          <p:cNvPicPr>
            <a:picLocks noChangeAspect="1"/>
          </p:cNvPicPr>
          <p:nvPr/>
        </p:nvPicPr>
        <p:blipFill>
          <a:blip r:embed="rId3"/>
          <a:stretch>
            <a:fillRect/>
          </a:stretch>
        </p:blipFill>
        <p:spPr>
          <a:xfrm>
            <a:off x="7376042" y="4777872"/>
            <a:ext cx="1259835" cy="1181383"/>
          </a:xfrm>
          <a:prstGeom prst="rect">
            <a:avLst/>
          </a:prstGeom>
        </p:spPr>
      </p:pic>
      <p:pic>
        <p:nvPicPr>
          <p:cNvPr id="3" name="図 2">
            <a:extLst>
              <a:ext uri="{FF2B5EF4-FFF2-40B4-BE49-F238E27FC236}">
                <a16:creationId xmlns:a16="http://schemas.microsoft.com/office/drawing/2014/main" id="{031F4721-7056-274D-9C2A-C6150B6FB5AA}"/>
              </a:ext>
            </a:extLst>
          </p:cNvPr>
          <p:cNvPicPr>
            <a:picLocks noChangeAspect="1"/>
          </p:cNvPicPr>
          <p:nvPr/>
        </p:nvPicPr>
        <p:blipFill>
          <a:blip r:embed="rId4"/>
          <a:stretch>
            <a:fillRect/>
          </a:stretch>
        </p:blipFill>
        <p:spPr>
          <a:xfrm flipH="1">
            <a:off x="419740" y="4777872"/>
            <a:ext cx="1547955" cy="128784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title"/>
          </p:nvPr>
        </p:nvSpPr>
        <p:spPr>
          <a:xfrm>
            <a:off x="457200" y="44450"/>
            <a:ext cx="8229600" cy="1143000"/>
          </a:xfrm>
        </p:spPr>
        <p:txBody>
          <a:bodyPr/>
          <a:lstStyle/>
          <a:p>
            <a:r>
              <a:rPr lang="en-US" altLang="ja-JP" dirty="0"/>
              <a:t>NFLD</a:t>
            </a:r>
            <a:r>
              <a:rPr lang="ja-JP" altLang="en-US"/>
              <a:t>≧</a:t>
            </a:r>
            <a:r>
              <a:rPr lang="en-US" altLang="ja-JP" dirty="0"/>
              <a:t>Matrix</a:t>
            </a:r>
            <a:r>
              <a:rPr lang="ja-JP" altLang="en-US"/>
              <a:t>・</a:t>
            </a:r>
            <a:r>
              <a:rPr lang="en-US" altLang="ja-JP" dirty="0"/>
              <a:t>OCT</a:t>
            </a:r>
            <a:r>
              <a:rPr lang="ja-JP" altLang="en-US"/>
              <a:t>＞</a:t>
            </a:r>
            <a:r>
              <a:rPr lang="en-US" altLang="ja-JP" dirty="0"/>
              <a:t>SWAP</a:t>
            </a:r>
          </a:p>
        </p:txBody>
      </p:sp>
      <p:pic>
        <p:nvPicPr>
          <p:cNvPr id="549897" name="Picture 4"/>
          <p:cNvPicPr>
            <a:picLocks noChangeAspect="1" noChangeArrowheads="1"/>
          </p:cNvPicPr>
          <p:nvPr/>
        </p:nvPicPr>
        <p:blipFill>
          <a:blip r:embed="rId3">
            <a:extLst>
              <a:ext uri="{28A0092B-C50C-407E-A947-70E740481C1C}">
                <a14:useLocalDpi xmlns:a14="http://schemas.microsoft.com/office/drawing/2010/main" val="0"/>
              </a:ext>
            </a:extLst>
          </a:blip>
          <a:srcRect l="69463" t="65199"/>
          <a:stretch>
            <a:fillRect/>
          </a:stretch>
        </p:blipFill>
        <p:spPr bwMode="auto">
          <a:xfrm>
            <a:off x="5810250" y="4076700"/>
            <a:ext cx="2722563" cy="180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Group 5"/>
          <p:cNvGrpSpPr>
            <a:grpSpLocks/>
          </p:cNvGrpSpPr>
          <p:nvPr/>
        </p:nvGrpSpPr>
        <p:grpSpPr bwMode="auto">
          <a:xfrm>
            <a:off x="5435600" y="1412875"/>
            <a:ext cx="1584325" cy="2520950"/>
            <a:chOff x="3424" y="890"/>
            <a:chExt cx="998" cy="1588"/>
          </a:xfrm>
        </p:grpSpPr>
        <p:pic>
          <p:nvPicPr>
            <p:cNvPr id="122900" name="Picture 6"/>
            <p:cNvPicPr>
              <a:picLocks noChangeAspect="1" noChangeArrowheads="1"/>
            </p:cNvPicPr>
            <p:nvPr/>
          </p:nvPicPr>
          <p:blipFill>
            <a:blip r:embed="rId3">
              <a:extLst>
                <a:ext uri="{28A0092B-C50C-407E-A947-70E740481C1C}">
                  <a14:useLocalDpi xmlns:a14="http://schemas.microsoft.com/office/drawing/2010/main" val="0"/>
                </a:ext>
              </a:extLst>
            </a:blip>
            <a:srcRect l="46048" r="38622" b="51437"/>
            <a:stretch>
              <a:fillRect/>
            </a:stretch>
          </p:blipFill>
          <p:spPr bwMode="auto">
            <a:xfrm>
              <a:off x="3561" y="890"/>
              <a:ext cx="861" cy="1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901" name="Rectangle 7"/>
            <p:cNvSpPr>
              <a:spLocks noChangeArrowheads="1"/>
            </p:cNvSpPr>
            <p:nvPr/>
          </p:nvSpPr>
          <p:spPr bwMode="auto">
            <a:xfrm>
              <a:off x="3424" y="1570"/>
              <a:ext cx="227" cy="22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ja-JP" altLang="en-US">
                <a:solidFill>
                  <a:srgbClr val="000000"/>
                </a:solidFill>
              </a:endParaRPr>
            </a:p>
          </p:txBody>
        </p:sp>
        <p:sp>
          <p:nvSpPr>
            <p:cNvPr id="122902" name="Rectangle 8"/>
            <p:cNvSpPr>
              <a:spLocks noChangeArrowheads="1"/>
            </p:cNvSpPr>
            <p:nvPr/>
          </p:nvSpPr>
          <p:spPr bwMode="auto">
            <a:xfrm>
              <a:off x="3424" y="2069"/>
              <a:ext cx="272" cy="31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ja-JP" altLang="en-US">
                <a:solidFill>
                  <a:srgbClr val="000000"/>
                </a:solidFill>
              </a:endParaRPr>
            </a:p>
          </p:txBody>
        </p:sp>
      </p:grpSp>
      <p:grpSp>
        <p:nvGrpSpPr>
          <p:cNvPr id="3" name="Group 9"/>
          <p:cNvGrpSpPr>
            <a:grpSpLocks/>
          </p:cNvGrpSpPr>
          <p:nvPr/>
        </p:nvGrpSpPr>
        <p:grpSpPr bwMode="auto">
          <a:xfrm>
            <a:off x="7092950" y="1916113"/>
            <a:ext cx="1582738" cy="1441450"/>
            <a:chOff x="4468" y="1207"/>
            <a:chExt cx="997" cy="908"/>
          </a:xfrm>
        </p:grpSpPr>
        <p:pic>
          <p:nvPicPr>
            <p:cNvPr id="122898" name="Picture 10"/>
            <p:cNvPicPr>
              <a:picLocks noChangeAspect="1" noChangeArrowheads="1"/>
            </p:cNvPicPr>
            <p:nvPr/>
          </p:nvPicPr>
          <p:blipFill>
            <a:blip r:embed="rId3">
              <a:extLst>
                <a:ext uri="{28A0092B-C50C-407E-A947-70E740481C1C}">
                  <a14:useLocalDpi xmlns:a14="http://schemas.microsoft.com/office/drawing/2010/main" val="0"/>
                </a:ext>
              </a:extLst>
            </a:blip>
            <a:srcRect l="85612" t="23578" b="51437"/>
            <a:stretch>
              <a:fillRect/>
            </a:stretch>
          </p:blipFill>
          <p:spPr bwMode="auto">
            <a:xfrm>
              <a:off x="4558" y="1298"/>
              <a:ext cx="808" cy="8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899" name="Rectangle 11"/>
            <p:cNvSpPr>
              <a:spLocks noChangeArrowheads="1"/>
            </p:cNvSpPr>
            <p:nvPr/>
          </p:nvSpPr>
          <p:spPr bwMode="auto">
            <a:xfrm>
              <a:off x="4468" y="1207"/>
              <a:ext cx="997" cy="13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ja-JP" altLang="en-US">
                <a:solidFill>
                  <a:srgbClr val="000000"/>
                </a:solidFill>
              </a:endParaRPr>
            </a:p>
          </p:txBody>
        </p:sp>
      </p:grpSp>
      <p:sp>
        <p:nvSpPr>
          <p:cNvPr id="549905" name="Oval 17"/>
          <p:cNvSpPr>
            <a:spLocks noChangeArrowheads="1"/>
          </p:cNvSpPr>
          <p:nvPr/>
        </p:nvSpPr>
        <p:spPr bwMode="auto">
          <a:xfrm>
            <a:off x="7956550" y="2708275"/>
            <a:ext cx="431800" cy="433388"/>
          </a:xfrm>
          <a:prstGeom prst="ellipse">
            <a:avLst/>
          </a:prstGeom>
          <a:noFill/>
          <a:ln w="190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ja-JP" altLang="en-US">
              <a:solidFill>
                <a:srgbClr val="000000"/>
              </a:solidFill>
            </a:endParaRPr>
          </a:p>
        </p:txBody>
      </p:sp>
      <p:sp>
        <p:nvSpPr>
          <p:cNvPr id="549906" name="Oval 18"/>
          <p:cNvSpPr>
            <a:spLocks noChangeArrowheads="1"/>
          </p:cNvSpPr>
          <p:nvPr/>
        </p:nvSpPr>
        <p:spPr bwMode="auto">
          <a:xfrm>
            <a:off x="7885113" y="4940300"/>
            <a:ext cx="431800" cy="433388"/>
          </a:xfrm>
          <a:prstGeom prst="ellipse">
            <a:avLst/>
          </a:prstGeom>
          <a:noFill/>
          <a:ln w="190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ja-JP" altLang="en-US">
              <a:solidFill>
                <a:srgbClr val="000000"/>
              </a:solidFill>
            </a:endParaRPr>
          </a:p>
        </p:txBody>
      </p:sp>
      <p:pic>
        <p:nvPicPr>
          <p:cNvPr id="549907"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1801813"/>
            <a:ext cx="4176713" cy="4003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9908" name="Text Box 20"/>
          <p:cNvSpPr txBox="1">
            <a:spLocks noChangeArrowheads="1"/>
          </p:cNvSpPr>
          <p:nvPr/>
        </p:nvSpPr>
        <p:spPr bwMode="auto">
          <a:xfrm>
            <a:off x="1939925" y="1431925"/>
            <a:ext cx="1263650" cy="366713"/>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altLang="ja-JP">
                <a:solidFill>
                  <a:srgbClr val="000000"/>
                </a:solidFill>
              </a:rPr>
              <a:t>Matrix30-2</a:t>
            </a:r>
          </a:p>
        </p:txBody>
      </p:sp>
      <p:grpSp>
        <p:nvGrpSpPr>
          <p:cNvPr id="4" name="Group 8"/>
          <p:cNvGrpSpPr>
            <a:grpSpLocks/>
          </p:cNvGrpSpPr>
          <p:nvPr/>
        </p:nvGrpSpPr>
        <p:grpSpPr bwMode="auto">
          <a:xfrm>
            <a:off x="539750" y="1987550"/>
            <a:ext cx="4464050" cy="3889375"/>
            <a:chOff x="760" y="284"/>
            <a:chExt cx="4343" cy="3872"/>
          </a:xfrm>
        </p:grpSpPr>
        <p:pic>
          <p:nvPicPr>
            <p:cNvPr id="122896" name="Picture 9" descr="161-8704-0_20090818_152557FDC_00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 y="284"/>
              <a:ext cx="4343" cy="38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897" name="Rectangle 10"/>
            <p:cNvSpPr>
              <a:spLocks noChangeArrowheads="1"/>
            </p:cNvSpPr>
            <p:nvPr/>
          </p:nvSpPr>
          <p:spPr bwMode="auto">
            <a:xfrm>
              <a:off x="793" y="482"/>
              <a:ext cx="499" cy="181"/>
            </a:xfrm>
            <a:prstGeom prst="rect">
              <a:avLst/>
            </a:prstGeom>
            <a:solidFill>
              <a:schemeClr val="tx1"/>
            </a:solidFill>
            <a:ln w="9525">
              <a:solidFill>
                <a:schemeClr val="tx1"/>
              </a:solidFill>
              <a:miter lim="800000"/>
              <a:headEnd/>
              <a:tailEnd/>
            </a:ln>
          </p:spPr>
          <p:txBody>
            <a:bodyPr wrap="none" anchor="ctr"/>
            <a:lstStyle/>
            <a:p>
              <a:endParaRPr lang="ja-JP" altLang="en-US">
                <a:solidFill>
                  <a:srgbClr val="000000"/>
                </a:solidFill>
              </a:endParaRPr>
            </a:p>
          </p:txBody>
        </p:sp>
      </p:grpSp>
      <p:grpSp>
        <p:nvGrpSpPr>
          <p:cNvPr id="5" name="グループ化 22"/>
          <p:cNvGrpSpPr>
            <a:grpSpLocks/>
          </p:cNvGrpSpPr>
          <p:nvPr/>
        </p:nvGrpSpPr>
        <p:grpSpPr bwMode="auto">
          <a:xfrm>
            <a:off x="5427663" y="981075"/>
            <a:ext cx="3608387" cy="2952750"/>
            <a:chOff x="5284788" y="6669360"/>
            <a:chExt cx="3608387" cy="2952328"/>
          </a:xfrm>
        </p:grpSpPr>
        <p:pic>
          <p:nvPicPr>
            <p:cNvPr id="122894" name="Picture 10"/>
            <p:cNvPicPr>
              <a:picLocks noChangeAspect="1" noChangeArrowheads="1"/>
            </p:cNvPicPr>
            <p:nvPr/>
          </p:nvPicPr>
          <p:blipFill>
            <a:blip r:embed="rId3">
              <a:extLst>
                <a:ext uri="{28A0092B-C50C-407E-A947-70E740481C1C}">
                  <a14:useLocalDpi xmlns:a14="http://schemas.microsoft.com/office/drawing/2010/main" val="0"/>
                </a:ext>
              </a:extLst>
            </a:blip>
            <a:srcRect l="85612" t="23578" b="51437"/>
            <a:stretch>
              <a:fillRect/>
            </a:stretch>
          </p:blipFill>
          <p:spPr bwMode="auto">
            <a:xfrm>
              <a:off x="5610520" y="6777742"/>
              <a:ext cx="2924350" cy="28439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895" name="Rectangle 11"/>
            <p:cNvSpPr>
              <a:spLocks noChangeArrowheads="1"/>
            </p:cNvSpPr>
            <p:nvPr/>
          </p:nvSpPr>
          <p:spPr bwMode="auto">
            <a:xfrm>
              <a:off x="5284788" y="6669360"/>
              <a:ext cx="3608387" cy="28803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ja-JP" altLang="en-US">
                <a:solidFill>
                  <a:srgbClr val="000000"/>
                </a:solidFill>
              </a:endParaRPr>
            </a:p>
          </p:txBody>
        </p:sp>
      </p:grpSp>
      <p:pic>
        <p:nvPicPr>
          <p:cNvPr id="22" name="Picture 4"/>
          <p:cNvPicPr>
            <a:picLocks noChangeAspect="1" noChangeArrowheads="1"/>
          </p:cNvPicPr>
          <p:nvPr/>
        </p:nvPicPr>
        <p:blipFill>
          <a:blip r:embed="rId3">
            <a:extLst>
              <a:ext uri="{28A0092B-C50C-407E-A947-70E740481C1C}">
                <a14:useLocalDpi xmlns:a14="http://schemas.microsoft.com/office/drawing/2010/main" val="0"/>
              </a:ext>
            </a:extLst>
          </a:blip>
          <a:srcRect l="69463" t="65199"/>
          <a:stretch>
            <a:fillRect/>
          </a:stretch>
        </p:blipFill>
        <p:spPr bwMode="auto">
          <a:xfrm>
            <a:off x="5580063" y="3889375"/>
            <a:ext cx="3321050" cy="2203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086310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49897"/>
                                        </p:tgtEl>
                                        <p:attrNameLst>
                                          <p:attrName>style.visibility</p:attrName>
                                        </p:attrNameLst>
                                      </p:cBhvr>
                                      <p:to>
                                        <p:strVal val="visible"/>
                                      </p:to>
                                    </p:set>
                                    <p:animEffect transition="in" filter="fade">
                                      <p:cBhvr>
                                        <p:cTn id="13" dur="2000"/>
                                        <p:tgtEl>
                                          <p:spTgt spid="54989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49906"/>
                                        </p:tgtEl>
                                        <p:attrNameLst>
                                          <p:attrName>style.visibility</p:attrName>
                                        </p:attrNameLst>
                                      </p:cBhvr>
                                      <p:to>
                                        <p:strVal val="visible"/>
                                      </p:to>
                                    </p:set>
                                    <p:animEffect transition="in" filter="fade">
                                      <p:cBhvr>
                                        <p:cTn id="18" dur="500"/>
                                        <p:tgtEl>
                                          <p:spTgt spid="54990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49905"/>
                                        </p:tgtEl>
                                        <p:attrNameLst>
                                          <p:attrName>style.visibility</p:attrName>
                                        </p:attrNameLst>
                                      </p:cBhvr>
                                      <p:to>
                                        <p:strVal val="visible"/>
                                      </p:to>
                                    </p:set>
                                    <p:animEffect transition="in" filter="fade">
                                      <p:cBhvr>
                                        <p:cTn id="21" dur="500"/>
                                        <p:tgtEl>
                                          <p:spTgt spid="54990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xit" presetSubtype="0" fill="hold" nodeType="clickEffect">
                                  <p:stCondLst>
                                    <p:cond delay="0"/>
                                  </p:stCondLst>
                                  <p:childTnLst>
                                    <p:animEffect transition="out" filter="fade">
                                      <p:cBhvr>
                                        <p:cTn id="25" dur="500"/>
                                        <p:tgtEl>
                                          <p:spTgt spid="549907"/>
                                        </p:tgtEl>
                                      </p:cBhvr>
                                    </p:animEffect>
                                    <p:set>
                                      <p:cBhvr>
                                        <p:cTn id="26" dur="1" fill="hold">
                                          <p:stCondLst>
                                            <p:cond delay="499"/>
                                          </p:stCondLst>
                                        </p:cTn>
                                        <p:tgtEl>
                                          <p:spTgt spid="549907"/>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549908"/>
                                        </p:tgtEl>
                                      </p:cBhvr>
                                    </p:animEffect>
                                    <p:set>
                                      <p:cBhvr>
                                        <p:cTn id="29" dur="1" fill="hold">
                                          <p:stCondLst>
                                            <p:cond delay="499"/>
                                          </p:stCondLst>
                                        </p:cTn>
                                        <p:tgtEl>
                                          <p:spTgt spid="549908"/>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2000"/>
                                        <p:tgtEl>
                                          <p:spTgt spid="5"/>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20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28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2" grpId="0"/>
      <p:bldP spid="549905" grpId="0" animBg="1"/>
      <p:bldP spid="549906" grpId="0" animBg="1"/>
      <p:bldP spid="54990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ja-JP" altLang="en-US"/>
              <a:t>半年後の</a:t>
            </a:r>
            <a:r>
              <a:rPr lang="en-US" altLang="ja-JP"/>
              <a:t>HFA</a:t>
            </a:r>
            <a:endParaRPr lang="ja-JP" altLang="en-US"/>
          </a:p>
        </p:txBody>
      </p:sp>
      <p:pic>
        <p:nvPicPr>
          <p:cNvPr id="107523" name="Picture 3"/>
          <p:cNvPicPr>
            <a:picLocks noChangeAspect="1" noChangeArrowheads="1"/>
          </p:cNvPicPr>
          <p:nvPr/>
        </p:nvPicPr>
        <p:blipFill>
          <a:blip r:embed="rId3">
            <a:lum bright="6000" contrast="6000"/>
            <a:extLst>
              <a:ext uri="{28A0092B-C50C-407E-A947-70E740481C1C}">
                <a14:useLocalDpi xmlns:a14="http://schemas.microsoft.com/office/drawing/2010/main" val="0"/>
              </a:ext>
            </a:extLst>
          </a:blip>
          <a:srcRect t="11935"/>
          <a:stretch>
            <a:fillRect/>
          </a:stretch>
        </p:blipFill>
        <p:spPr bwMode="auto">
          <a:xfrm>
            <a:off x="4814888" y="2060575"/>
            <a:ext cx="3933825" cy="3713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752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t="13139"/>
          <a:stretch>
            <a:fillRect/>
          </a:stretch>
        </p:blipFill>
        <p:spPr bwMode="auto">
          <a:xfrm>
            <a:off x="611188" y="2133600"/>
            <a:ext cx="3965575" cy="3798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Group 8"/>
          <p:cNvGrpSpPr>
            <a:grpSpLocks/>
          </p:cNvGrpSpPr>
          <p:nvPr/>
        </p:nvGrpSpPr>
        <p:grpSpPr bwMode="auto">
          <a:xfrm>
            <a:off x="684213" y="2276475"/>
            <a:ext cx="3816350" cy="3457575"/>
            <a:chOff x="760" y="284"/>
            <a:chExt cx="4343" cy="3872"/>
          </a:xfrm>
        </p:grpSpPr>
        <p:pic>
          <p:nvPicPr>
            <p:cNvPr id="123912" name="Picture 9" descr="161-8704-0_20090818_152557FDC_00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 y="284"/>
              <a:ext cx="4343" cy="38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3913" name="Rectangle 10"/>
            <p:cNvSpPr>
              <a:spLocks noChangeArrowheads="1"/>
            </p:cNvSpPr>
            <p:nvPr/>
          </p:nvSpPr>
          <p:spPr bwMode="auto">
            <a:xfrm>
              <a:off x="793" y="482"/>
              <a:ext cx="499" cy="181"/>
            </a:xfrm>
            <a:prstGeom prst="rect">
              <a:avLst/>
            </a:prstGeom>
            <a:solidFill>
              <a:schemeClr val="tx1"/>
            </a:solidFill>
            <a:ln w="9525">
              <a:solidFill>
                <a:schemeClr val="tx1"/>
              </a:solidFill>
              <a:miter lim="800000"/>
              <a:headEnd/>
              <a:tailEnd/>
            </a:ln>
          </p:spPr>
          <p:txBody>
            <a:bodyPr wrap="none" anchor="ctr"/>
            <a:lstStyle/>
            <a:p>
              <a:endParaRPr lang="ja-JP" altLang="ja-JP">
                <a:solidFill>
                  <a:srgbClr val="000000"/>
                </a:solidFill>
              </a:endParaRPr>
            </a:p>
          </p:txBody>
        </p:sp>
      </p:grpSp>
      <p:sp>
        <p:nvSpPr>
          <p:cNvPr id="107528" name="Text Box 8"/>
          <p:cNvSpPr txBox="1">
            <a:spLocks noChangeArrowheads="1"/>
          </p:cNvSpPr>
          <p:nvPr/>
        </p:nvSpPr>
        <p:spPr bwMode="auto">
          <a:xfrm>
            <a:off x="1438770" y="6052096"/>
            <a:ext cx="6114174" cy="646331"/>
          </a:xfrm>
          <a:prstGeom prst="rect">
            <a:avLst/>
          </a:prstGeom>
          <a:solidFill>
            <a:srgbClr val="333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3600" dirty="0">
                <a:solidFill>
                  <a:srgbClr val="FFFF00"/>
                </a:solidFill>
              </a:rPr>
              <a:t>SAP</a:t>
            </a:r>
            <a:r>
              <a:rPr lang="ja-JP" altLang="en-US" sz="3600">
                <a:solidFill>
                  <a:srgbClr val="FFFF00"/>
                </a:solidFill>
              </a:rPr>
              <a:t>で視野異常をようやく</a:t>
            </a:r>
            <a:r>
              <a:rPr lang="ja-JP" altLang="en-US" sz="3600" dirty="0">
                <a:solidFill>
                  <a:srgbClr val="FFFF00"/>
                </a:solidFill>
              </a:rPr>
              <a:t>検出</a:t>
            </a:r>
          </a:p>
        </p:txBody>
      </p:sp>
      <p:sp>
        <p:nvSpPr>
          <p:cNvPr id="3" name="円/楕円 2"/>
          <p:cNvSpPr/>
          <p:nvPr/>
        </p:nvSpPr>
        <p:spPr>
          <a:xfrm>
            <a:off x="6853238" y="4941888"/>
            <a:ext cx="671512" cy="3587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Tree>
    <p:extLst>
      <p:ext uri="{BB962C8B-B14F-4D97-AF65-F5344CB8AC3E}">
        <p14:creationId xmlns:p14="http://schemas.microsoft.com/office/powerpoint/2010/main" val="26402735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7523"/>
                                        </p:tgtEl>
                                        <p:attrNameLst>
                                          <p:attrName>style.visibility</p:attrName>
                                        </p:attrNameLst>
                                      </p:cBhvr>
                                      <p:to>
                                        <p:strVal val="visible"/>
                                      </p:to>
                                    </p:set>
                                    <p:animEffect transition="in" filter="fade">
                                      <p:cBhvr>
                                        <p:cTn id="7" dur="500"/>
                                        <p:tgtEl>
                                          <p:spTgt spid="1075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xit" presetSubtype="0" fill="hold" nodeType="clickEffect">
                                  <p:stCondLst>
                                    <p:cond delay="0"/>
                                  </p:stCondLst>
                                  <p:childTnLst>
                                    <p:animEffect transition="out" filter="fade">
                                      <p:cBhvr>
                                        <p:cTn id="16" dur="500"/>
                                        <p:tgtEl>
                                          <p:spTgt spid="107524"/>
                                        </p:tgtEl>
                                      </p:cBhvr>
                                    </p:animEffect>
                                    <p:set>
                                      <p:cBhvr>
                                        <p:cTn id="17" dur="1" fill="hold">
                                          <p:stCondLst>
                                            <p:cond delay="499"/>
                                          </p:stCondLst>
                                        </p:cTn>
                                        <p:tgtEl>
                                          <p:spTgt spid="107524"/>
                                        </p:tgtEl>
                                        <p:attrNameLst>
                                          <p:attrName>style.visibility</p:attrName>
                                        </p:attrNameLst>
                                      </p:cBhvr>
                                      <p:to>
                                        <p:strVal val="hidden"/>
                                      </p:to>
                                    </p:set>
                                  </p:childTnLst>
                                </p:cTn>
                              </p:par>
                            </p:childTnLst>
                          </p:cTn>
                        </p:par>
                        <p:par>
                          <p:cTn id="18" fill="hold" nodeType="afterGroup">
                            <p:stCondLst>
                              <p:cond delay="500"/>
                            </p:stCondLst>
                            <p:childTnLst>
                              <p:par>
                                <p:cTn id="19" presetID="10"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nodeType="afterGroup">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07528"/>
                                        </p:tgtEl>
                                        <p:attrNameLst>
                                          <p:attrName>style.visibility</p:attrName>
                                        </p:attrNameLst>
                                      </p:cBhvr>
                                      <p:to>
                                        <p:strVal val="visible"/>
                                      </p:to>
                                    </p:set>
                                    <p:animEffect transition="in" filter="fade">
                                      <p:cBhvr>
                                        <p:cTn id="25" dur="500"/>
                                        <p:tgtEl>
                                          <p:spTgt spid="107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8"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44738" y="1556792"/>
            <a:ext cx="6654524" cy="4569440"/>
          </a:xfrm>
          <a:prstGeom prst="rect">
            <a:avLst/>
          </a:prstGeom>
        </p:spPr>
      </p:pic>
      <p:sp>
        <p:nvSpPr>
          <p:cNvPr id="6" name="テキスト ボックス 2"/>
          <p:cNvSpPr txBox="1">
            <a:spLocks noChangeArrowheads="1"/>
          </p:cNvSpPr>
          <p:nvPr/>
        </p:nvSpPr>
        <p:spPr bwMode="auto">
          <a:xfrm>
            <a:off x="2188174" y="122149"/>
            <a:ext cx="4767652" cy="1077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3200">
                <a:solidFill>
                  <a:srgbClr val="000000"/>
                </a:solidFill>
              </a:rPr>
              <a:t>緑内障診断；</a:t>
            </a:r>
            <a:r>
              <a:rPr lang="en-US" altLang="ja-JP" sz="3200" dirty="0">
                <a:solidFill>
                  <a:srgbClr val="000000"/>
                </a:solidFill>
              </a:rPr>
              <a:t>OCT vs SAP</a:t>
            </a:r>
          </a:p>
          <a:p>
            <a:pPr eaLnBrk="1" hangingPunct="1"/>
            <a:endParaRPr lang="ja-JP" altLang="en-US" sz="3200" dirty="0">
              <a:solidFill>
                <a:srgbClr val="000000"/>
              </a:solidFill>
            </a:endParaRPr>
          </a:p>
        </p:txBody>
      </p:sp>
      <p:grpSp>
        <p:nvGrpSpPr>
          <p:cNvPr id="11" name="Group 10"/>
          <p:cNvGrpSpPr/>
          <p:nvPr/>
        </p:nvGrpSpPr>
        <p:grpSpPr>
          <a:xfrm>
            <a:off x="4860032" y="908720"/>
            <a:ext cx="1181659" cy="5472608"/>
            <a:chOff x="4860032" y="908720"/>
            <a:chExt cx="1181659" cy="5472608"/>
          </a:xfrm>
        </p:grpSpPr>
        <p:sp>
          <p:nvSpPr>
            <p:cNvPr id="5" name="Rounded Rectangle 4"/>
            <p:cNvSpPr/>
            <p:nvPr/>
          </p:nvSpPr>
          <p:spPr>
            <a:xfrm>
              <a:off x="4932040" y="1412776"/>
              <a:ext cx="936104" cy="4968552"/>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860032" y="908720"/>
              <a:ext cx="1181659"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000" dirty="0"/>
                <a:t>HFA 診断</a:t>
              </a:r>
            </a:p>
          </p:txBody>
        </p:sp>
      </p:grpSp>
      <p:grpSp>
        <p:nvGrpSpPr>
          <p:cNvPr id="10" name="Group 9"/>
          <p:cNvGrpSpPr/>
          <p:nvPr/>
        </p:nvGrpSpPr>
        <p:grpSpPr>
          <a:xfrm>
            <a:off x="1115616" y="908720"/>
            <a:ext cx="1129185" cy="3024336"/>
            <a:chOff x="1115616" y="908720"/>
            <a:chExt cx="1129185" cy="3024336"/>
          </a:xfrm>
        </p:grpSpPr>
        <p:sp>
          <p:nvSpPr>
            <p:cNvPr id="8" name="Rounded Rectangle 7"/>
            <p:cNvSpPr/>
            <p:nvPr/>
          </p:nvSpPr>
          <p:spPr>
            <a:xfrm>
              <a:off x="1187624" y="1484784"/>
              <a:ext cx="936104" cy="2448272"/>
            </a:xfrm>
            <a:prstGeom prst="roundRect">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115616" y="908720"/>
              <a:ext cx="1129185"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altLang="ja-JP" sz="2000" dirty="0"/>
                <a:t>OCT</a:t>
              </a:r>
              <a:r>
                <a:rPr lang="ja-JP" altLang="en-US" sz="2000" dirty="0"/>
                <a:t>検出</a:t>
              </a:r>
              <a:endParaRPr lang="en-US" sz="2000" dirty="0"/>
            </a:p>
          </p:txBody>
        </p:sp>
      </p:grpSp>
      <p:sp>
        <p:nvSpPr>
          <p:cNvPr id="12" name="TextBox 11"/>
          <p:cNvSpPr txBox="1"/>
          <p:nvPr/>
        </p:nvSpPr>
        <p:spPr>
          <a:xfrm>
            <a:off x="4572000" y="6453336"/>
            <a:ext cx="4536504" cy="369332"/>
          </a:xfrm>
          <a:prstGeom prst="rect">
            <a:avLst/>
          </a:prstGeom>
          <a:noFill/>
        </p:spPr>
        <p:txBody>
          <a:bodyPr wrap="square" rtlCol="0">
            <a:spAutoFit/>
          </a:bodyPr>
          <a:lstStyle/>
          <a:p>
            <a:r>
              <a:rPr lang="en-US" dirty="0"/>
              <a:t>Tammy MK, et al. Ophthalmology, 2015</a:t>
            </a:r>
          </a:p>
        </p:txBody>
      </p:sp>
    </p:spTree>
    <p:extLst>
      <p:ext uri="{BB962C8B-B14F-4D97-AF65-F5344CB8AC3E}">
        <p14:creationId xmlns:p14="http://schemas.microsoft.com/office/powerpoint/2010/main" val="410012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DC3883-2F00-FE4F-AB81-C9DB4274610D}"/>
              </a:ext>
            </a:extLst>
          </p:cNvPr>
          <p:cNvSpPr>
            <a:spLocks noGrp="1"/>
          </p:cNvSpPr>
          <p:nvPr>
            <p:ph type="title"/>
          </p:nvPr>
        </p:nvSpPr>
        <p:spPr/>
        <p:txBody>
          <a:bodyPr/>
          <a:lstStyle/>
          <a:p>
            <a:r>
              <a:rPr kumimoji="1" lang="en-US" altLang="ja-JP" dirty="0"/>
              <a:t>Swept Source OCT</a:t>
            </a:r>
            <a:endParaRPr kumimoji="1" lang="ja-JP" altLang="en-US"/>
          </a:p>
        </p:txBody>
      </p:sp>
      <p:sp>
        <p:nvSpPr>
          <p:cNvPr id="3" name="テキスト プレースホルダー 2">
            <a:extLst>
              <a:ext uri="{FF2B5EF4-FFF2-40B4-BE49-F238E27FC236}">
                <a16:creationId xmlns:a16="http://schemas.microsoft.com/office/drawing/2014/main" id="{54551688-6E4A-B94C-9007-048BB56777DB}"/>
              </a:ext>
            </a:extLst>
          </p:cNvPr>
          <p:cNvSpPr>
            <a:spLocks noGrp="1"/>
          </p:cNvSpPr>
          <p:nvPr>
            <p:ph type="body" idx="1"/>
          </p:nvPr>
        </p:nvSpPr>
        <p:spPr/>
        <p:txBody>
          <a:bodyPr/>
          <a:lstStyle/>
          <a:p>
            <a:endParaRPr kumimoji="1" lang="ja-JP" altLang="en-US"/>
          </a:p>
        </p:txBody>
      </p:sp>
      <p:pic>
        <p:nvPicPr>
          <p:cNvPr id="4" name="図 3">
            <a:extLst>
              <a:ext uri="{FF2B5EF4-FFF2-40B4-BE49-F238E27FC236}">
                <a16:creationId xmlns:a16="http://schemas.microsoft.com/office/drawing/2014/main" id="{02347B42-A955-2245-8DD1-A50260FC474F}"/>
              </a:ext>
            </a:extLst>
          </p:cNvPr>
          <p:cNvPicPr>
            <a:picLocks noChangeAspect="1"/>
          </p:cNvPicPr>
          <p:nvPr/>
        </p:nvPicPr>
        <p:blipFill>
          <a:blip r:embed="rId2"/>
          <a:stretch>
            <a:fillRect/>
          </a:stretch>
        </p:blipFill>
        <p:spPr>
          <a:xfrm>
            <a:off x="2064110" y="1841500"/>
            <a:ext cx="4872905" cy="4335325"/>
          </a:xfrm>
          <a:prstGeom prst="rect">
            <a:avLst/>
          </a:prstGeom>
        </p:spPr>
      </p:pic>
      <p:sp>
        <p:nvSpPr>
          <p:cNvPr id="5" name="テキスト ボックス 4">
            <a:extLst>
              <a:ext uri="{FF2B5EF4-FFF2-40B4-BE49-F238E27FC236}">
                <a16:creationId xmlns:a16="http://schemas.microsoft.com/office/drawing/2014/main" id="{72DDC522-6C4F-4F48-A703-9A55C8075BEB}"/>
              </a:ext>
            </a:extLst>
          </p:cNvPr>
          <p:cNvSpPr txBox="1"/>
          <p:nvPr/>
        </p:nvSpPr>
        <p:spPr>
          <a:xfrm>
            <a:off x="6202017" y="6414052"/>
            <a:ext cx="1630575" cy="307777"/>
          </a:xfrm>
          <a:prstGeom prst="rect">
            <a:avLst/>
          </a:prstGeom>
          <a:noFill/>
        </p:spPr>
        <p:txBody>
          <a:bodyPr wrap="none" rtlCol="0">
            <a:spAutoFit/>
          </a:bodyPr>
          <a:lstStyle/>
          <a:p>
            <a:r>
              <a:rPr kumimoji="1" lang="en-US" altLang="ja-JP" dirty="0"/>
              <a:t>Zeiss </a:t>
            </a:r>
            <a:r>
              <a:rPr kumimoji="1" lang="ja-JP" altLang="en-US"/>
              <a:t>社　</a:t>
            </a:r>
            <a:r>
              <a:rPr kumimoji="1" lang="en-US" altLang="ja-JP" dirty="0"/>
              <a:t>HP</a:t>
            </a:r>
            <a:r>
              <a:rPr kumimoji="1" lang="ja-JP" altLang="en-US"/>
              <a:t>より</a:t>
            </a:r>
          </a:p>
        </p:txBody>
      </p:sp>
    </p:spTree>
    <p:extLst>
      <p:ext uri="{BB962C8B-B14F-4D97-AF65-F5344CB8AC3E}">
        <p14:creationId xmlns:p14="http://schemas.microsoft.com/office/powerpoint/2010/main" val="3915810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F6E6C4-A7DA-5740-A4A0-1C90598E3DB6}"/>
              </a:ext>
            </a:extLst>
          </p:cNvPr>
          <p:cNvSpPr>
            <a:spLocks noGrp="1"/>
          </p:cNvSpPr>
          <p:nvPr>
            <p:ph type="title"/>
          </p:nvPr>
        </p:nvSpPr>
        <p:spPr/>
        <p:txBody>
          <a:bodyPr/>
          <a:lstStyle/>
          <a:p>
            <a:endParaRPr kumimoji="1" lang="ja-JP" altLang="en-US"/>
          </a:p>
        </p:txBody>
      </p:sp>
      <p:sp>
        <p:nvSpPr>
          <p:cNvPr id="3" name="テキスト プレースホルダー 2">
            <a:extLst>
              <a:ext uri="{FF2B5EF4-FFF2-40B4-BE49-F238E27FC236}">
                <a16:creationId xmlns:a16="http://schemas.microsoft.com/office/drawing/2014/main" id="{EEA3CF3F-DEA2-854F-BA3A-72F9C5A4F538}"/>
              </a:ext>
            </a:extLst>
          </p:cNvPr>
          <p:cNvSpPr>
            <a:spLocks noGrp="1"/>
          </p:cNvSpPr>
          <p:nvPr>
            <p:ph type="body" idx="1"/>
          </p:nvPr>
        </p:nvSpPr>
        <p:spPr/>
        <p:txBody>
          <a:bodyPr/>
          <a:lstStyle/>
          <a:p>
            <a:endParaRPr kumimoji="1" lang="ja-JP" altLang="en-US"/>
          </a:p>
        </p:txBody>
      </p:sp>
      <p:pic>
        <p:nvPicPr>
          <p:cNvPr id="7" name="図 6">
            <a:extLst>
              <a:ext uri="{FF2B5EF4-FFF2-40B4-BE49-F238E27FC236}">
                <a16:creationId xmlns:a16="http://schemas.microsoft.com/office/drawing/2014/main" id="{6EAB59E6-14C7-C445-84E3-4C1902A33C4C}"/>
              </a:ext>
            </a:extLst>
          </p:cNvPr>
          <p:cNvPicPr>
            <a:picLocks noChangeAspect="1"/>
          </p:cNvPicPr>
          <p:nvPr/>
        </p:nvPicPr>
        <p:blipFill>
          <a:blip r:embed="rId2"/>
          <a:stretch>
            <a:fillRect/>
          </a:stretch>
        </p:blipFill>
        <p:spPr>
          <a:xfrm>
            <a:off x="0" y="276639"/>
            <a:ext cx="9144000" cy="2828373"/>
          </a:xfrm>
          <a:prstGeom prst="rect">
            <a:avLst/>
          </a:prstGeom>
        </p:spPr>
      </p:pic>
      <p:pic>
        <p:nvPicPr>
          <p:cNvPr id="8" name="図 7">
            <a:extLst>
              <a:ext uri="{FF2B5EF4-FFF2-40B4-BE49-F238E27FC236}">
                <a16:creationId xmlns:a16="http://schemas.microsoft.com/office/drawing/2014/main" id="{A97481BD-FE6D-8C4D-A01A-8E42B58304AD}"/>
              </a:ext>
            </a:extLst>
          </p:cNvPr>
          <p:cNvPicPr>
            <a:picLocks noChangeAspect="1"/>
          </p:cNvPicPr>
          <p:nvPr/>
        </p:nvPicPr>
        <p:blipFill>
          <a:blip r:embed="rId3"/>
          <a:stretch>
            <a:fillRect/>
          </a:stretch>
        </p:blipFill>
        <p:spPr>
          <a:xfrm>
            <a:off x="2362373" y="3193499"/>
            <a:ext cx="4276379" cy="3606985"/>
          </a:xfrm>
          <a:prstGeom prst="rect">
            <a:avLst/>
          </a:prstGeom>
        </p:spPr>
      </p:pic>
    </p:spTree>
    <p:extLst>
      <p:ext uri="{BB962C8B-B14F-4D97-AF65-F5344CB8AC3E}">
        <p14:creationId xmlns:p14="http://schemas.microsoft.com/office/powerpoint/2010/main" val="1821750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D5ED5A-9EF5-804D-8009-9D8CA78ED1FC}"/>
              </a:ext>
            </a:extLst>
          </p:cNvPr>
          <p:cNvSpPr>
            <a:spLocks noGrp="1"/>
          </p:cNvSpPr>
          <p:nvPr>
            <p:ph type="title"/>
          </p:nvPr>
        </p:nvSpPr>
        <p:spPr/>
        <p:txBody>
          <a:bodyPr/>
          <a:lstStyle/>
          <a:p>
            <a:endParaRPr kumimoji="1" lang="ja-JP" altLang="en-US"/>
          </a:p>
        </p:txBody>
      </p:sp>
      <p:sp>
        <p:nvSpPr>
          <p:cNvPr id="3" name="テキスト プレースホルダー 2">
            <a:extLst>
              <a:ext uri="{FF2B5EF4-FFF2-40B4-BE49-F238E27FC236}">
                <a16:creationId xmlns:a16="http://schemas.microsoft.com/office/drawing/2014/main" id="{6BE1F3E8-83D7-0F42-862A-F6E3633F5D10}"/>
              </a:ext>
            </a:extLst>
          </p:cNvPr>
          <p:cNvSpPr>
            <a:spLocks noGrp="1"/>
          </p:cNvSpPr>
          <p:nvPr>
            <p:ph type="body" idx="1"/>
          </p:nvPr>
        </p:nvSpPr>
        <p:spPr/>
        <p:txBody>
          <a:bodyPr/>
          <a:lstStyle/>
          <a:p>
            <a:endParaRPr kumimoji="1" lang="ja-JP" altLang="en-US"/>
          </a:p>
        </p:txBody>
      </p:sp>
      <p:pic>
        <p:nvPicPr>
          <p:cNvPr id="5" name="図 4">
            <a:extLst>
              <a:ext uri="{FF2B5EF4-FFF2-40B4-BE49-F238E27FC236}">
                <a16:creationId xmlns:a16="http://schemas.microsoft.com/office/drawing/2014/main" id="{628BAC16-ED4F-EE4A-B401-AE81325707D8}"/>
              </a:ext>
            </a:extLst>
          </p:cNvPr>
          <p:cNvPicPr>
            <a:picLocks noChangeAspect="1"/>
          </p:cNvPicPr>
          <p:nvPr/>
        </p:nvPicPr>
        <p:blipFill>
          <a:blip r:embed="rId3"/>
          <a:stretch>
            <a:fillRect/>
          </a:stretch>
        </p:blipFill>
        <p:spPr>
          <a:xfrm>
            <a:off x="127000" y="365126"/>
            <a:ext cx="9017000" cy="2184400"/>
          </a:xfrm>
          <a:prstGeom prst="rect">
            <a:avLst/>
          </a:prstGeom>
        </p:spPr>
      </p:pic>
      <p:pic>
        <p:nvPicPr>
          <p:cNvPr id="6" name="図 5">
            <a:extLst>
              <a:ext uri="{FF2B5EF4-FFF2-40B4-BE49-F238E27FC236}">
                <a16:creationId xmlns:a16="http://schemas.microsoft.com/office/drawing/2014/main" id="{70ED6A19-0E57-5E4E-9D5B-60DBD7DA09FF}"/>
              </a:ext>
            </a:extLst>
          </p:cNvPr>
          <p:cNvPicPr>
            <a:picLocks noChangeAspect="1"/>
          </p:cNvPicPr>
          <p:nvPr/>
        </p:nvPicPr>
        <p:blipFill rotWithShape="1">
          <a:blip r:embed="rId4"/>
          <a:srcRect t="11254" b="41169"/>
          <a:stretch/>
        </p:blipFill>
        <p:spPr>
          <a:xfrm>
            <a:off x="752475" y="3248370"/>
            <a:ext cx="3784600" cy="2229610"/>
          </a:xfrm>
          <a:prstGeom prst="rect">
            <a:avLst/>
          </a:prstGeom>
        </p:spPr>
      </p:pic>
      <p:pic>
        <p:nvPicPr>
          <p:cNvPr id="7" name="図 6">
            <a:extLst>
              <a:ext uri="{FF2B5EF4-FFF2-40B4-BE49-F238E27FC236}">
                <a16:creationId xmlns:a16="http://schemas.microsoft.com/office/drawing/2014/main" id="{7725780E-4B35-D34B-8D47-5376C1406442}"/>
              </a:ext>
            </a:extLst>
          </p:cNvPr>
          <p:cNvPicPr>
            <a:picLocks noChangeAspect="1"/>
          </p:cNvPicPr>
          <p:nvPr/>
        </p:nvPicPr>
        <p:blipFill rotWithShape="1">
          <a:blip r:embed="rId4"/>
          <a:srcRect t="60344"/>
          <a:stretch/>
        </p:blipFill>
        <p:spPr>
          <a:xfrm>
            <a:off x="4827587" y="3433970"/>
            <a:ext cx="3784600" cy="1858409"/>
          </a:xfrm>
          <a:prstGeom prst="rect">
            <a:avLst/>
          </a:prstGeom>
        </p:spPr>
      </p:pic>
    </p:spTree>
    <p:extLst>
      <p:ext uri="{BB962C8B-B14F-4D97-AF65-F5344CB8AC3E}">
        <p14:creationId xmlns:p14="http://schemas.microsoft.com/office/powerpoint/2010/main" val="3797560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5954" name="グループ化 90"/>
          <p:cNvGrpSpPr>
            <a:grpSpLocks/>
          </p:cNvGrpSpPr>
          <p:nvPr/>
        </p:nvGrpSpPr>
        <p:grpSpPr bwMode="auto">
          <a:xfrm>
            <a:off x="179388" y="2349500"/>
            <a:ext cx="4130675" cy="4240213"/>
            <a:chOff x="1521420" y="908050"/>
            <a:chExt cx="5930900" cy="5753100"/>
          </a:xfrm>
        </p:grpSpPr>
        <p:grpSp>
          <p:nvGrpSpPr>
            <p:cNvPr id="125963" name="Group 25"/>
            <p:cNvGrpSpPr>
              <a:grpSpLocks/>
            </p:cNvGrpSpPr>
            <p:nvPr/>
          </p:nvGrpSpPr>
          <p:grpSpPr bwMode="auto">
            <a:xfrm>
              <a:off x="1521420" y="908050"/>
              <a:ext cx="5930900" cy="5753100"/>
              <a:chOff x="113" y="623"/>
              <a:chExt cx="3736" cy="3624"/>
            </a:xfrm>
          </p:grpSpPr>
          <p:sp>
            <p:nvSpPr>
              <p:cNvPr id="80" name="正方形/長方形 79"/>
              <p:cNvSpPr/>
              <p:nvPr/>
            </p:nvSpPr>
            <p:spPr>
              <a:xfrm>
                <a:off x="113" y="623"/>
                <a:ext cx="3736" cy="3624"/>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rgbClr val="FFFFFF"/>
                    </a:solidFill>
                  </a:rPr>
                  <a:t>視野検査には限界がある</a:t>
                </a:r>
              </a:p>
            </p:txBody>
          </p:sp>
          <p:pic>
            <p:nvPicPr>
              <p:cNvPr id="7" name="図 6" descr="眼底.png"/>
              <p:cNvPicPr>
                <a:picLocks noChangeAspect="1"/>
              </p:cNvPicPr>
              <p:nvPr/>
            </p:nvPicPr>
            <p:blipFill>
              <a:blip r:embed="rId5"/>
              <a:stretch>
                <a:fillRect/>
              </a:stretch>
            </p:blipFill>
            <p:spPr>
              <a:xfrm>
                <a:off x="841" y="1242"/>
                <a:ext cx="2816" cy="2517"/>
              </a:xfrm>
              <a:prstGeom prst="rect">
                <a:avLst/>
              </a:prstGeom>
              <a:solidFill>
                <a:schemeClr val="bg1"/>
              </a:solidFill>
              <a:effectLst>
                <a:outerShdw blurRad="50800" dist="50800" dir="5400000" algn="ctr" rotWithShape="0">
                  <a:schemeClr val="tx1"/>
                </a:outerShdw>
              </a:effectLst>
            </p:spPr>
          </p:pic>
          <p:sp>
            <p:nvSpPr>
              <p:cNvPr id="81" name="正方形/長方形 80"/>
              <p:cNvSpPr/>
              <p:nvPr/>
            </p:nvSpPr>
            <p:spPr>
              <a:xfrm>
                <a:off x="785" y="1191"/>
                <a:ext cx="2912" cy="1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grpSp>
        <p:grpSp>
          <p:nvGrpSpPr>
            <p:cNvPr id="125964" name="Group 24"/>
            <p:cNvGrpSpPr>
              <a:grpSpLocks/>
            </p:cNvGrpSpPr>
            <p:nvPr/>
          </p:nvGrpSpPr>
          <p:grpSpPr bwMode="auto">
            <a:xfrm>
              <a:off x="1790700" y="1196975"/>
              <a:ext cx="5419725" cy="5310188"/>
              <a:chOff x="-4650" y="759"/>
              <a:chExt cx="3414" cy="3345"/>
            </a:xfrm>
          </p:grpSpPr>
          <p:grpSp>
            <p:nvGrpSpPr>
              <p:cNvPr id="6" name="グループ化 79"/>
              <p:cNvGrpSpPr/>
              <p:nvPr/>
            </p:nvGrpSpPr>
            <p:grpSpPr>
              <a:xfrm>
                <a:off x="-4645" y="1097"/>
                <a:ext cx="3404" cy="2657"/>
                <a:chOff x="1885451" y="1372530"/>
                <a:chExt cx="5404509" cy="4218644"/>
              </a:xfrm>
              <a:solidFill>
                <a:schemeClr val="bg1"/>
              </a:solidFill>
            </p:grpSpPr>
            <p:sp>
              <p:nvSpPr>
                <p:cNvPr id="11" name="円/楕円 10"/>
                <p:cNvSpPr>
                  <a:spLocks noChangeAspect="1"/>
                </p:cNvSpPr>
                <p:nvPr/>
              </p:nvSpPr>
              <p:spPr>
                <a:xfrm>
                  <a:off x="4854871" y="3158468"/>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2" name="円/楕円 11"/>
                <p:cNvSpPr>
                  <a:spLocks noChangeAspect="1"/>
                </p:cNvSpPr>
                <p:nvPr/>
              </p:nvSpPr>
              <p:spPr>
                <a:xfrm>
                  <a:off x="5452565" y="3158468"/>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3" name="円/楕円 12"/>
                <p:cNvSpPr>
                  <a:spLocks noChangeAspect="1"/>
                </p:cNvSpPr>
                <p:nvPr/>
              </p:nvSpPr>
              <p:spPr>
                <a:xfrm>
                  <a:off x="3661864" y="3158468"/>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4" name="円/楕円 13"/>
                <p:cNvSpPr>
                  <a:spLocks noChangeAspect="1"/>
                </p:cNvSpPr>
                <p:nvPr/>
              </p:nvSpPr>
              <p:spPr>
                <a:xfrm>
                  <a:off x="4259558" y="3158468"/>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5" name="円/楕円 14"/>
                <p:cNvSpPr>
                  <a:spLocks noChangeAspect="1"/>
                </p:cNvSpPr>
                <p:nvPr/>
              </p:nvSpPr>
              <p:spPr>
                <a:xfrm>
                  <a:off x="4854871" y="3753781"/>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6" name="円/楕円 15"/>
                <p:cNvSpPr>
                  <a:spLocks noChangeAspect="1"/>
                </p:cNvSpPr>
                <p:nvPr/>
              </p:nvSpPr>
              <p:spPr>
                <a:xfrm>
                  <a:off x="5452565" y="3753781"/>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7" name="円/楕円 16"/>
                <p:cNvSpPr>
                  <a:spLocks noChangeAspect="1"/>
                </p:cNvSpPr>
                <p:nvPr/>
              </p:nvSpPr>
              <p:spPr>
                <a:xfrm>
                  <a:off x="3661864" y="3753781"/>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8" name="円/楕円 17"/>
                <p:cNvSpPr>
                  <a:spLocks noChangeAspect="1"/>
                </p:cNvSpPr>
                <p:nvPr/>
              </p:nvSpPr>
              <p:spPr>
                <a:xfrm>
                  <a:off x="4259558" y="3753781"/>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9" name="円/楕円 18"/>
                <p:cNvSpPr>
                  <a:spLocks noChangeAspect="1"/>
                </p:cNvSpPr>
                <p:nvPr/>
              </p:nvSpPr>
              <p:spPr>
                <a:xfrm>
                  <a:off x="4854871" y="434909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20" name="円/楕円 19"/>
                <p:cNvSpPr>
                  <a:spLocks noChangeAspect="1"/>
                </p:cNvSpPr>
                <p:nvPr/>
              </p:nvSpPr>
              <p:spPr>
                <a:xfrm>
                  <a:off x="5452565" y="434909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21" name="円/楕円 20"/>
                <p:cNvSpPr>
                  <a:spLocks noChangeAspect="1"/>
                </p:cNvSpPr>
                <p:nvPr/>
              </p:nvSpPr>
              <p:spPr>
                <a:xfrm>
                  <a:off x="3661864" y="434909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22" name="円/楕円 21"/>
                <p:cNvSpPr>
                  <a:spLocks noChangeAspect="1"/>
                </p:cNvSpPr>
                <p:nvPr/>
              </p:nvSpPr>
              <p:spPr>
                <a:xfrm>
                  <a:off x="4259558" y="434909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23" name="円/楕円 22"/>
                <p:cNvSpPr>
                  <a:spLocks noChangeAspect="1"/>
                </p:cNvSpPr>
                <p:nvPr/>
              </p:nvSpPr>
              <p:spPr>
                <a:xfrm>
                  <a:off x="4854871" y="4942024"/>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24" name="円/楕円 23"/>
                <p:cNvSpPr>
                  <a:spLocks noChangeAspect="1"/>
                </p:cNvSpPr>
                <p:nvPr/>
              </p:nvSpPr>
              <p:spPr>
                <a:xfrm>
                  <a:off x="5452565" y="4942024"/>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25" name="円/楕円 24"/>
                <p:cNvSpPr>
                  <a:spLocks noChangeAspect="1"/>
                </p:cNvSpPr>
                <p:nvPr/>
              </p:nvSpPr>
              <p:spPr>
                <a:xfrm>
                  <a:off x="3661864" y="4942024"/>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26" name="円/楕円 25"/>
                <p:cNvSpPr>
                  <a:spLocks noChangeAspect="1"/>
                </p:cNvSpPr>
                <p:nvPr/>
              </p:nvSpPr>
              <p:spPr>
                <a:xfrm>
                  <a:off x="4259558" y="4942024"/>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27" name="円/楕円 26"/>
                <p:cNvSpPr>
                  <a:spLocks noChangeAspect="1"/>
                </p:cNvSpPr>
                <p:nvPr/>
              </p:nvSpPr>
              <p:spPr>
                <a:xfrm>
                  <a:off x="4854871" y="5537336"/>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28" name="円/楕円 27"/>
                <p:cNvSpPr>
                  <a:spLocks noChangeAspect="1"/>
                </p:cNvSpPr>
                <p:nvPr/>
              </p:nvSpPr>
              <p:spPr>
                <a:xfrm>
                  <a:off x="5452565" y="5537336"/>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29" name="円/楕円 28"/>
                <p:cNvSpPr>
                  <a:spLocks noChangeAspect="1"/>
                </p:cNvSpPr>
                <p:nvPr/>
              </p:nvSpPr>
              <p:spPr>
                <a:xfrm>
                  <a:off x="3661864" y="5537336"/>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30" name="円/楕円 29"/>
                <p:cNvSpPr>
                  <a:spLocks noChangeAspect="1"/>
                </p:cNvSpPr>
                <p:nvPr/>
              </p:nvSpPr>
              <p:spPr>
                <a:xfrm>
                  <a:off x="4259558" y="5537336"/>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31" name="円/楕円 30"/>
                <p:cNvSpPr>
                  <a:spLocks noChangeAspect="1"/>
                </p:cNvSpPr>
                <p:nvPr/>
              </p:nvSpPr>
              <p:spPr>
                <a:xfrm>
                  <a:off x="4854871" y="2563156"/>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32" name="円/楕円 31"/>
                <p:cNvSpPr>
                  <a:spLocks noChangeAspect="1"/>
                </p:cNvSpPr>
                <p:nvPr/>
              </p:nvSpPr>
              <p:spPr>
                <a:xfrm>
                  <a:off x="5452565" y="2563156"/>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33" name="円/楕円 32"/>
                <p:cNvSpPr>
                  <a:spLocks noChangeAspect="1"/>
                </p:cNvSpPr>
                <p:nvPr/>
              </p:nvSpPr>
              <p:spPr>
                <a:xfrm>
                  <a:off x="3661864" y="2563156"/>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34" name="円/楕円 33"/>
                <p:cNvSpPr>
                  <a:spLocks noChangeAspect="1"/>
                </p:cNvSpPr>
                <p:nvPr/>
              </p:nvSpPr>
              <p:spPr>
                <a:xfrm>
                  <a:off x="4259558" y="2563156"/>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35" name="円/楕円 34"/>
                <p:cNvSpPr>
                  <a:spLocks noChangeAspect="1"/>
                </p:cNvSpPr>
                <p:nvPr/>
              </p:nvSpPr>
              <p:spPr>
                <a:xfrm>
                  <a:off x="4854871" y="196784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36" name="円/楕円 35"/>
                <p:cNvSpPr>
                  <a:spLocks noChangeAspect="1"/>
                </p:cNvSpPr>
                <p:nvPr/>
              </p:nvSpPr>
              <p:spPr>
                <a:xfrm>
                  <a:off x="5452565" y="196784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37" name="円/楕円 36"/>
                <p:cNvSpPr>
                  <a:spLocks noChangeAspect="1"/>
                </p:cNvSpPr>
                <p:nvPr/>
              </p:nvSpPr>
              <p:spPr>
                <a:xfrm>
                  <a:off x="3661864" y="196784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38" name="円/楕円 37"/>
                <p:cNvSpPr>
                  <a:spLocks noChangeAspect="1"/>
                </p:cNvSpPr>
                <p:nvPr/>
              </p:nvSpPr>
              <p:spPr>
                <a:xfrm>
                  <a:off x="4259558" y="196784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39" name="円/楕円 38"/>
                <p:cNvSpPr>
                  <a:spLocks noChangeAspect="1"/>
                </p:cNvSpPr>
                <p:nvPr/>
              </p:nvSpPr>
              <p:spPr>
                <a:xfrm>
                  <a:off x="4854871" y="1372530"/>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40" name="円/楕円 39"/>
                <p:cNvSpPr>
                  <a:spLocks noChangeAspect="1"/>
                </p:cNvSpPr>
                <p:nvPr/>
              </p:nvSpPr>
              <p:spPr>
                <a:xfrm>
                  <a:off x="5452565" y="1372530"/>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41" name="円/楕円 40"/>
                <p:cNvSpPr>
                  <a:spLocks noChangeAspect="1"/>
                </p:cNvSpPr>
                <p:nvPr/>
              </p:nvSpPr>
              <p:spPr>
                <a:xfrm>
                  <a:off x="3661864" y="1372530"/>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42" name="円/楕円 41"/>
                <p:cNvSpPr>
                  <a:spLocks noChangeAspect="1"/>
                </p:cNvSpPr>
                <p:nvPr/>
              </p:nvSpPr>
              <p:spPr>
                <a:xfrm>
                  <a:off x="4259558" y="1372530"/>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43" name="円/楕円 42"/>
                <p:cNvSpPr>
                  <a:spLocks noChangeAspect="1"/>
                </p:cNvSpPr>
                <p:nvPr/>
              </p:nvSpPr>
              <p:spPr>
                <a:xfrm>
                  <a:off x="6043115" y="3158468"/>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44" name="円/楕円 43"/>
                <p:cNvSpPr>
                  <a:spLocks noChangeAspect="1"/>
                </p:cNvSpPr>
                <p:nvPr/>
              </p:nvSpPr>
              <p:spPr>
                <a:xfrm>
                  <a:off x="6043115" y="3753781"/>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45" name="円/楕円 44"/>
                <p:cNvSpPr>
                  <a:spLocks noChangeAspect="1"/>
                </p:cNvSpPr>
                <p:nvPr/>
              </p:nvSpPr>
              <p:spPr>
                <a:xfrm>
                  <a:off x="6043115" y="434909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46" name="円/楕円 45"/>
                <p:cNvSpPr>
                  <a:spLocks noChangeAspect="1"/>
                </p:cNvSpPr>
                <p:nvPr/>
              </p:nvSpPr>
              <p:spPr>
                <a:xfrm>
                  <a:off x="6043115" y="4942024"/>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47" name="円/楕円 46"/>
                <p:cNvSpPr>
                  <a:spLocks noChangeAspect="1"/>
                </p:cNvSpPr>
                <p:nvPr/>
              </p:nvSpPr>
              <p:spPr>
                <a:xfrm>
                  <a:off x="6043115" y="5537336"/>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48" name="円/楕円 47"/>
                <p:cNvSpPr>
                  <a:spLocks noChangeAspect="1"/>
                </p:cNvSpPr>
                <p:nvPr/>
              </p:nvSpPr>
              <p:spPr>
                <a:xfrm>
                  <a:off x="6043115" y="2563156"/>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49" name="円/楕円 48"/>
                <p:cNvSpPr>
                  <a:spLocks noChangeAspect="1"/>
                </p:cNvSpPr>
                <p:nvPr/>
              </p:nvSpPr>
              <p:spPr>
                <a:xfrm>
                  <a:off x="6043115" y="196784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50" name="円/楕円 49"/>
                <p:cNvSpPr>
                  <a:spLocks noChangeAspect="1"/>
                </p:cNvSpPr>
                <p:nvPr/>
              </p:nvSpPr>
              <p:spPr>
                <a:xfrm>
                  <a:off x="6043115" y="1372530"/>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51" name="円/楕円 50"/>
                <p:cNvSpPr>
                  <a:spLocks noChangeAspect="1"/>
                </p:cNvSpPr>
                <p:nvPr/>
              </p:nvSpPr>
              <p:spPr>
                <a:xfrm>
                  <a:off x="6643190" y="3158468"/>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52" name="円/楕円 51"/>
                <p:cNvSpPr>
                  <a:spLocks noChangeAspect="1"/>
                </p:cNvSpPr>
                <p:nvPr/>
              </p:nvSpPr>
              <p:spPr>
                <a:xfrm>
                  <a:off x="6643190" y="3753781"/>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53" name="円/楕円 52"/>
                <p:cNvSpPr>
                  <a:spLocks noChangeAspect="1"/>
                </p:cNvSpPr>
                <p:nvPr/>
              </p:nvSpPr>
              <p:spPr>
                <a:xfrm>
                  <a:off x="6643190" y="434909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54" name="円/楕円 53"/>
                <p:cNvSpPr>
                  <a:spLocks noChangeAspect="1"/>
                </p:cNvSpPr>
                <p:nvPr/>
              </p:nvSpPr>
              <p:spPr>
                <a:xfrm>
                  <a:off x="6643190" y="4942024"/>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55" name="円/楕円 54"/>
                <p:cNvSpPr>
                  <a:spLocks noChangeAspect="1"/>
                </p:cNvSpPr>
                <p:nvPr/>
              </p:nvSpPr>
              <p:spPr>
                <a:xfrm>
                  <a:off x="6643190" y="2563156"/>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56" name="円/楕円 55"/>
                <p:cNvSpPr>
                  <a:spLocks noChangeAspect="1"/>
                </p:cNvSpPr>
                <p:nvPr/>
              </p:nvSpPr>
              <p:spPr>
                <a:xfrm>
                  <a:off x="6643190" y="196784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57" name="円/楕円 56"/>
                <p:cNvSpPr>
                  <a:spLocks noChangeAspect="1"/>
                </p:cNvSpPr>
                <p:nvPr/>
              </p:nvSpPr>
              <p:spPr>
                <a:xfrm>
                  <a:off x="7236122" y="3158468"/>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58" name="円/楕円 57"/>
                <p:cNvSpPr>
                  <a:spLocks noChangeAspect="1"/>
                </p:cNvSpPr>
                <p:nvPr/>
              </p:nvSpPr>
              <p:spPr>
                <a:xfrm>
                  <a:off x="7236122" y="3753781"/>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59" name="円/楕円 58"/>
                <p:cNvSpPr>
                  <a:spLocks noChangeAspect="1"/>
                </p:cNvSpPr>
                <p:nvPr/>
              </p:nvSpPr>
              <p:spPr>
                <a:xfrm>
                  <a:off x="7236122" y="434909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60" name="円/楕円 59"/>
                <p:cNvSpPr>
                  <a:spLocks noChangeAspect="1"/>
                </p:cNvSpPr>
                <p:nvPr/>
              </p:nvSpPr>
              <p:spPr>
                <a:xfrm>
                  <a:off x="7236122" y="2563156"/>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61" name="円/楕円 60"/>
                <p:cNvSpPr>
                  <a:spLocks noChangeAspect="1"/>
                </p:cNvSpPr>
                <p:nvPr/>
              </p:nvSpPr>
              <p:spPr>
                <a:xfrm>
                  <a:off x="3071314" y="3158468"/>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62" name="円/楕円 61"/>
                <p:cNvSpPr>
                  <a:spLocks noChangeAspect="1"/>
                </p:cNvSpPr>
                <p:nvPr/>
              </p:nvSpPr>
              <p:spPr>
                <a:xfrm>
                  <a:off x="3071314" y="3753781"/>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63" name="円/楕円 62"/>
                <p:cNvSpPr>
                  <a:spLocks noChangeAspect="1"/>
                </p:cNvSpPr>
                <p:nvPr/>
              </p:nvSpPr>
              <p:spPr>
                <a:xfrm>
                  <a:off x="3071314" y="434909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64" name="円/楕円 63"/>
                <p:cNvSpPr>
                  <a:spLocks noChangeAspect="1"/>
                </p:cNvSpPr>
                <p:nvPr/>
              </p:nvSpPr>
              <p:spPr>
                <a:xfrm>
                  <a:off x="3071314" y="4942024"/>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65" name="円/楕円 64"/>
                <p:cNvSpPr>
                  <a:spLocks noChangeAspect="1"/>
                </p:cNvSpPr>
                <p:nvPr/>
              </p:nvSpPr>
              <p:spPr>
                <a:xfrm>
                  <a:off x="3071314" y="5537336"/>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66" name="円/楕円 65"/>
                <p:cNvSpPr>
                  <a:spLocks noChangeAspect="1"/>
                </p:cNvSpPr>
                <p:nvPr/>
              </p:nvSpPr>
              <p:spPr>
                <a:xfrm>
                  <a:off x="3071314" y="2563156"/>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67" name="円/楕円 66"/>
                <p:cNvSpPr>
                  <a:spLocks noChangeAspect="1"/>
                </p:cNvSpPr>
                <p:nvPr/>
              </p:nvSpPr>
              <p:spPr>
                <a:xfrm>
                  <a:off x="3071314" y="196784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68" name="円/楕円 67"/>
                <p:cNvSpPr>
                  <a:spLocks noChangeAspect="1"/>
                </p:cNvSpPr>
                <p:nvPr/>
              </p:nvSpPr>
              <p:spPr>
                <a:xfrm>
                  <a:off x="3071314" y="1372530"/>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69" name="円/楕円 68"/>
                <p:cNvSpPr>
                  <a:spLocks noChangeAspect="1"/>
                </p:cNvSpPr>
                <p:nvPr/>
              </p:nvSpPr>
              <p:spPr>
                <a:xfrm>
                  <a:off x="2478383" y="3158468"/>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70" name="円/楕円 69"/>
                <p:cNvSpPr>
                  <a:spLocks noChangeAspect="1"/>
                </p:cNvSpPr>
                <p:nvPr/>
              </p:nvSpPr>
              <p:spPr>
                <a:xfrm>
                  <a:off x="2478383" y="3753781"/>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71" name="円/楕円 70"/>
                <p:cNvSpPr>
                  <a:spLocks noChangeAspect="1"/>
                </p:cNvSpPr>
                <p:nvPr/>
              </p:nvSpPr>
              <p:spPr>
                <a:xfrm>
                  <a:off x="2478383" y="434909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72" name="円/楕円 71"/>
                <p:cNvSpPr>
                  <a:spLocks noChangeAspect="1"/>
                </p:cNvSpPr>
                <p:nvPr/>
              </p:nvSpPr>
              <p:spPr>
                <a:xfrm>
                  <a:off x="2478383" y="4942024"/>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73" name="円/楕円 72"/>
                <p:cNvSpPr>
                  <a:spLocks noChangeAspect="1"/>
                </p:cNvSpPr>
                <p:nvPr/>
              </p:nvSpPr>
              <p:spPr>
                <a:xfrm>
                  <a:off x="2478383" y="2563156"/>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74" name="円/楕円 73"/>
                <p:cNvSpPr>
                  <a:spLocks noChangeAspect="1"/>
                </p:cNvSpPr>
                <p:nvPr/>
              </p:nvSpPr>
              <p:spPr>
                <a:xfrm>
                  <a:off x="2478383" y="196784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75" name="円/楕円 74"/>
                <p:cNvSpPr>
                  <a:spLocks noChangeAspect="1"/>
                </p:cNvSpPr>
                <p:nvPr/>
              </p:nvSpPr>
              <p:spPr>
                <a:xfrm>
                  <a:off x="1885451" y="3158468"/>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76" name="円/楕円 75"/>
                <p:cNvSpPr>
                  <a:spLocks noChangeAspect="1"/>
                </p:cNvSpPr>
                <p:nvPr/>
              </p:nvSpPr>
              <p:spPr>
                <a:xfrm>
                  <a:off x="1885451" y="3753781"/>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77" name="円/楕円 76"/>
                <p:cNvSpPr>
                  <a:spLocks noChangeAspect="1"/>
                </p:cNvSpPr>
                <p:nvPr/>
              </p:nvSpPr>
              <p:spPr>
                <a:xfrm>
                  <a:off x="1885451" y="4349093"/>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78" name="円/楕円 77"/>
                <p:cNvSpPr>
                  <a:spLocks noChangeAspect="1"/>
                </p:cNvSpPr>
                <p:nvPr/>
              </p:nvSpPr>
              <p:spPr>
                <a:xfrm>
                  <a:off x="1885451" y="2563156"/>
                  <a:ext cx="53838" cy="538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grpSp>
          <p:sp>
            <p:nvSpPr>
              <p:cNvPr id="83" name="円/楕円 82"/>
              <p:cNvSpPr>
                <a:spLocks noChangeAspect="1"/>
              </p:cNvSpPr>
              <p:nvPr/>
            </p:nvSpPr>
            <p:spPr>
              <a:xfrm>
                <a:off x="-2392" y="759"/>
                <a:ext cx="33" cy="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84" name="円/楕円 83"/>
              <p:cNvSpPr>
                <a:spLocks noChangeAspect="1"/>
              </p:cNvSpPr>
              <p:nvPr/>
            </p:nvSpPr>
            <p:spPr>
              <a:xfrm>
                <a:off x="-3144" y="759"/>
                <a:ext cx="34" cy="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85" name="円/楕円 84"/>
              <p:cNvSpPr>
                <a:spLocks noChangeAspect="1"/>
              </p:cNvSpPr>
              <p:nvPr/>
            </p:nvSpPr>
            <p:spPr>
              <a:xfrm>
                <a:off x="-2766" y="759"/>
                <a:ext cx="33" cy="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86" name="円/楕円 85"/>
              <p:cNvSpPr>
                <a:spLocks noChangeAspect="1"/>
              </p:cNvSpPr>
              <p:nvPr/>
            </p:nvSpPr>
            <p:spPr>
              <a:xfrm>
                <a:off x="-3516" y="759"/>
                <a:ext cx="34" cy="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87" name="円/楕円 86"/>
              <p:cNvSpPr>
                <a:spLocks noChangeAspect="1"/>
              </p:cNvSpPr>
              <p:nvPr/>
            </p:nvSpPr>
            <p:spPr>
              <a:xfrm>
                <a:off x="-2393" y="4072"/>
                <a:ext cx="34" cy="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2" name="円/楕円 87"/>
              <p:cNvSpPr>
                <a:spLocks noChangeAspect="1"/>
              </p:cNvSpPr>
              <p:nvPr/>
            </p:nvSpPr>
            <p:spPr>
              <a:xfrm>
                <a:off x="-3144" y="4072"/>
                <a:ext cx="34" cy="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89" name="円/楕円 88"/>
              <p:cNvSpPr>
                <a:spLocks noChangeAspect="1"/>
              </p:cNvSpPr>
              <p:nvPr/>
            </p:nvSpPr>
            <p:spPr>
              <a:xfrm>
                <a:off x="-2768" y="4072"/>
                <a:ext cx="34" cy="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90" name="円/楕円 89"/>
              <p:cNvSpPr>
                <a:spLocks noChangeAspect="1"/>
              </p:cNvSpPr>
              <p:nvPr/>
            </p:nvSpPr>
            <p:spPr>
              <a:xfrm>
                <a:off x="-3516" y="4072"/>
                <a:ext cx="34" cy="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grpSp>
      </p:grpSp>
      <p:sp>
        <p:nvSpPr>
          <p:cNvPr id="125955" name="テキスト ボックス 91"/>
          <p:cNvSpPr txBox="1">
            <a:spLocks noChangeArrowheads="1"/>
          </p:cNvSpPr>
          <p:nvPr/>
        </p:nvSpPr>
        <p:spPr bwMode="auto">
          <a:xfrm>
            <a:off x="1476375" y="344488"/>
            <a:ext cx="58801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4000">
                <a:solidFill>
                  <a:srgbClr val="000000"/>
                </a:solidFill>
                <a:latin typeface="ＭＳ Ｐゴシック" pitchFamily="50" charset="-128"/>
              </a:rPr>
              <a:t>構造と機能のアンバランス</a:t>
            </a:r>
          </a:p>
        </p:txBody>
      </p:sp>
      <p:sp>
        <p:nvSpPr>
          <p:cNvPr id="88" name="フリーフォーム 87"/>
          <p:cNvSpPr/>
          <p:nvPr/>
        </p:nvSpPr>
        <p:spPr>
          <a:xfrm flipV="1">
            <a:off x="2411413" y="4581525"/>
            <a:ext cx="792162" cy="463550"/>
          </a:xfrm>
          <a:custGeom>
            <a:avLst/>
            <a:gdLst>
              <a:gd name="connsiteX0" fmla="*/ 912707 w 916094"/>
              <a:gd name="connsiteY0" fmla="*/ 690880 h 806027"/>
              <a:gd name="connsiteX1" fmla="*/ 841587 w 916094"/>
              <a:gd name="connsiteY1" fmla="*/ 447040 h 806027"/>
              <a:gd name="connsiteX2" fmla="*/ 790787 w 916094"/>
              <a:gd name="connsiteY2" fmla="*/ 304800 h 806027"/>
              <a:gd name="connsiteX3" fmla="*/ 546947 w 916094"/>
              <a:gd name="connsiteY3" fmla="*/ 101600 h 806027"/>
              <a:gd name="connsiteX4" fmla="*/ 292947 w 916094"/>
              <a:gd name="connsiteY4" fmla="*/ 10160 h 806027"/>
              <a:gd name="connsiteX5" fmla="*/ 89747 w 916094"/>
              <a:gd name="connsiteY5" fmla="*/ 40640 h 806027"/>
              <a:gd name="connsiteX6" fmla="*/ 8467 w 916094"/>
              <a:gd name="connsiteY6" fmla="*/ 101600 h 806027"/>
              <a:gd name="connsiteX7" fmla="*/ 38947 w 916094"/>
              <a:gd name="connsiteY7" fmla="*/ 233680 h 806027"/>
              <a:gd name="connsiteX8" fmla="*/ 150707 w 916094"/>
              <a:gd name="connsiteY8" fmla="*/ 264160 h 806027"/>
              <a:gd name="connsiteX9" fmla="*/ 323427 w 916094"/>
              <a:gd name="connsiteY9" fmla="*/ 274320 h 806027"/>
              <a:gd name="connsiteX10" fmla="*/ 546947 w 916094"/>
              <a:gd name="connsiteY10" fmla="*/ 375920 h 806027"/>
              <a:gd name="connsiteX11" fmla="*/ 658707 w 916094"/>
              <a:gd name="connsiteY11" fmla="*/ 599440 h 806027"/>
              <a:gd name="connsiteX12" fmla="*/ 689187 w 916094"/>
              <a:gd name="connsiteY12" fmla="*/ 711200 h 806027"/>
              <a:gd name="connsiteX13" fmla="*/ 739987 w 916094"/>
              <a:gd name="connsiteY13" fmla="*/ 762000 h 806027"/>
              <a:gd name="connsiteX14" fmla="*/ 831427 w 916094"/>
              <a:gd name="connsiteY14" fmla="*/ 802640 h 806027"/>
              <a:gd name="connsiteX15" fmla="*/ 861907 w 916094"/>
              <a:gd name="connsiteY15" fmla="*/ 782320 h 806027"/>
              <a:gd name="connsiteX16" fmla="*/ 912707 w 916094"/>
              <a:gd name="connsiteY16" fmla="*/ 690880 h 80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6094" h="806027">
                <a:moveTo>
                  <a:pt x="912707" y="690880"/>
                </a:moveTo>
                <a:cubicBezTo>
                  <a:pt x="909320" y="635000"/>
                  <a:pt x="861907" y="511387"/>
                  <a:pt x="841587" y="447040"/>
                </a:cubicBezTo>
                <a:cubicBezTo>
                  <a:pt x="821267" y="382693"/>
                  <a:pt x="839894" y="362373"/>
                  <a:pt x="790787" y="304800"/>
                </a:cubicBezTo>
                <a:cubicBezTo>
                  <a:pt x="741680" y="247227"/>
                  <a:pt x="629920" y="150707"/>
                  <a:pt x="546947" y="101600"/>
                </a:cubicBezTo>
                <a:cubicBezTo>
                  <a:pt x="463974" y="52493"/>
                  <a:pt x="369147" y="20320"/>
                  <a:pt x="292947" y="10160"/>
                </a:cubicBezTo>
                <a:cubicBezTo>
                  <a:pt x="216747" y="0"/>
                  <a:pt x="137160" y="25400"/>
                  <a:pt x="89747" y="40640"/>
                </a:cubicBezTo>
                <a:cubicBezTo>
                  <a:pt x="42334" y="55880"/>
                  <a:pt x="16934" y="69427"/>
                  <a:pt x="8467" y="101600"/>
                </a:cubicBezTo>
                <a:cubicBezTo>
                  <a:pt x="0" y="133773"/>
                  <a:pt x="15240" y="206587"/>
                  <a:pt x="38947" y="233680"/>
                </a:cubicBezTo>
                <a:cubicBezTo>
                  <a:pt x="62654" y="260773"/>
                  <a:pt x="103294" y="257387"/>
                  <a:pt x="150707" y="264160"/>
                </a:cubicBezTo>
                <a:cubicBezTo>
                  <a:pt x="198120" y="270933"/>
                  <a:pt x="257387" y="255693"/>
                  <a:pt x="323427" y="274320"/>
                </a:cubicBezTo>
                <a:cubicBezTo>
                  <a:pt x="389467" y="292947"/>
                  <a:pt x="491067" y="321733"/>
                  <a:pt x="546947" y="375920"/>
                </a:cubicBezTo>
                <a:cubicBezTo>
                  <a:pt x="602827" y="430107"/>
                  <a:pt x="635000" y="543560"/>
                  <a:pt x="658707" y="599440"/>
                </a:cubicBezTo>
                <a:cubicBezTo>
                  <a:pt x="682414" y="655320"/>
                  <a:pt x="675640" y="684107"/>
                  <a:pt x="689187" y="711200"/>
                </a:cubicBezTo>
                <a:cubicBezTo>
                  <a:pt x="702734" y="738293"/>
                  <a:pt x="716280" y="746760"/>
                  <a:pt x="739987" y="762000"/>
                </a:cubicBezTo>
                <a:cubicBezTo>
                  <a:pt x="763694" y="777240"/>
                  <a:pt x="811107" y="799253"/>
                  <a:pt x="831427" y="802640"/>
                </a:cubicBezTo>
                <a:cubicBezTo>
                  <a:pt x="851747" y="806027"/>
                  <a:pt x="851747" y="794173"/>
                  <a:pt x="861907" y="782320"/>
                </a:cubicBezTo>
                <a:cubicBezTo>
                  <a:pt x="872067" y="770467"/>
                  <a:pt x="916094" y="746760"/>
                  <a:pt x="912707" y="69088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pic>
        <p:nvPicPr>
          <p:cNvPr id="93" name="136-3436-4motion2.mpeg">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6">
            <a:extLst>
              <a:ext uri="{28A0092B-C50C-407E-A947-70E740481C1C}">
                <a14:useLocalDpi xmlns:a14="http://schemas.microsoft.com/office/drawing/2010/main" val="0"/>
              </a:ext>
            </a:extLst>
          </a:blip>
          <a:srcRect/>
          <a:stretch>
            <a:fillRect/>
          </a:stretch>
        </p:blipFill>
        <p:spPr bwMode="auto">
          <a:xfrm>
            <a:off x="4405313" y="2386013"/>
            <a:ext cx="4559300" cy="3419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5958" name="テキスト ボックス 93"/>
          <p:cNvSpPr txBox="1">
            <a:spLocks noChangeArrowheads="1"/>
          </p:cNvSpPr>
          <p:nvPr/>
        </p:nvSpPr>
        <p:spPr bwMode="auto">
          <a:xfrm>
            <a:off x="911225" y="1700213"/>
            <a:ext cx="294005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3200" b="1">
                <a:solidFill>
                  <a:srgbClr val="FF0000"/>
                </a:solidFill>
                <a:latin typeface="ＭＳ Ｐゴシック" pitchFamily="50" charset="-128"/>
              </a:rPr>
              <a:t>（視角６度間隔）</a:t>
            </a:r>
          </a:p>
        </p:txBody>
      </p:sp>
      <p:sp>
        <p:nvSpPr>
          <p:cNvPr id="125959" name="テキスト ボックス 2"/>
          <p:cNvSpPr txBox="1">
            <a:spLocks noChangeArrowheads="1"/>
          </p:cNvSpPr>
          <p:nvPr/>
        </p:nvSpPr>
        <p:spPr bwMode="auto">
          <a:xfrm>
            <a:off x="5364163" y="1700213"/>
            <a:ext cx="2797175"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3200" b="1">
                <a:solidFill>
                  <a:srgbClr val="FF0000"/>
                </a:solidFill>
                <a:latin typeface="ＭＳ Ｐゴシック" pitchFamily="50" charset="-128"/>
              </a:rPr>
              <a:t>(</a:t>
            </a:r>
            <a:r>
              <a:rPr lang="ja-JP" altLang="en-US" sz="3200" b="1">
                <a:solidFill>
                  <a:srgbClr val="FF0000"/>
                </a:solidFill>
                <a:latin typeface="ＭＳ Ｐゴシック" pitchFamily="50" charset="-128"/>
              </a:rPr>
              <a:t>分解能 ５</a:t>
            </a:r>
            <a:r>
              <a:rPr lang="en-US" altLang="ja-JP" sz="3200" b="1">
                <a:solidFill>
                  <a:srgbClr val="FF0000"/>
                </a:solidFill>
                <a:latin typeface="ＭＳ Ｐゴシック" pitchFamily="50" charset="-128"/>
              </a:rPr>
              <a:t>μm)</a:t>
            </a:r>
            <a:endParaRPr lang="ja-JP" altLang="en-US" sz="3200" b="1">
              <a:solidFill>
                <a:srgbClr val="FF0000"/>
              </a:solidFill>
              <a:latin typeface="ＭＳ Ｐゴシック" pitchFamily="50" charset="-128"/>
            </a:endParaRPr>
          </a:p>
        </p:txBody>
      </p:sp>
      <p:sp>
        <p:nvSpPr>
          <p:cNvPr id="4" name="テキスト ボックス 3"/>
          <p:cNvSpPr txBox="1">
            <a:spLocks noChangeArrowheads="1"/>
          </p:cNvSpPr>
          <p:nvPr/>
        </p:nvSpPr>
        <p:spPr bwMode="auto">
          <a:xfrm>
            <a:off x="4352925" y="5951538"/>
            <a:ext cx="4683125" cy="584200"/>
          </a:xfrm>
          <a:prstGeom prst="rect">
            <a:avLst/>
          </a:prstGeom>
          <a:solidFill>
            <a:srgbClr val="333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3200">
                <a:solidFill>
                  <a:srgbClr val="FFFF00"/>
                </a:solidFill>
                <a:latin typeface="ＭＳ Ｐゴシック" pitchFamily="50" charset="-128"/>
              </a:rPr>
              <a:t>早期発見は</a:t>
            </a:r>
            <a:r>
              <a:rPr lang="en-US" altLang="ja-JP" sz="3200">
                <a:solidFill>
                  <a:srgbClr val="FFFF00"/>
                </a:solidFill>
                <a:latin typeface="ＭＳ Ｐゴシック" pitchFamily="50" charset="-128"/>
              </a:rPr>
              <a:t>OCT</a:t>
            </a:r>
            <a:r>
              <a:rPr lang="ja-JP" altLang="en-US" sz="3200">
                <a:solidFill>
                  <a:srgbClr val="FFFF00"/>
                </a:solidFill>
                <a:latin typeface="ＭＳ Ｐゴシック" pitchFamily="50" charset="-128"/>
              </a:rPr>
              <a:t>の圧勝？</a:t>
            </a:r>
          </a:p>
        </p:txBody>
      </p:sp>
      <p:sp>
        <p:nvSpPr>
          <p:cNvPr id="125961" name="テキスト ボックス 4"/>
          <p:cNvSpPr txBox="1">
            <a:spLocks noChangeArrowheads="1"/>
          </p:cNvSpPr>
          <p:nvPr/>
        </p:nvSpPr>
        <p:spPr bwMode="auto">
          <a:xfrm>
            <a:off x="1143000" y="1196975"/>
            <a:ext cx="2492375"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3600">
                <a:solidFill>
                  <a:srgbClr val="000000"/>
                </a:solidFill>
              </a:rPr>
              <a:t>自動視野計</a:t>
            </a:r>
          </a:p>
        </p:txBody>
      </p:sp>
      <p:sp>
        <p:nvSpPr>
          <p:cNvPr id="125962" name="テキスト ボックス 7"/>
          <p:cNvSpPr txBox="1">
            <a:spLocks noChangeArrowheads="1"/>
          </p:cNvSpPr>
          <p:nvPr/>
        </p:nvSpPr>
        <p:spPr bwMode="auto">
          <a:xfrm>
            <a:off x="6076950" y="1196975"/>
            <a:ext cx="1158875"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3600">
                <a:solidFill>
                  <a:srgbClr val="000000"/>
                </a:solidFill>
              </a:rPr>
              <a:t>OCT</a:t>
            </a:r>
            <a:endParaRPr lang="ja-JP" altLang="en-US" sz="3600">
              <a:solidFill>
                <a:srgbClr val="000000"/>
              </a:solidFill>
            </a:endParaRPr>
          </a:p>
        </p:txBody>
      </p:sp>
    </p:spTree>
    <p:extLst>
      <p:ext uri="{BB962C8B-B14F-4D97-AF65-F5344CB8AC3E}">
        <p14:creationId xmlns:p14="http://schemas.microsoft.com/office/powerpoint/2010/main" val="85516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8900" fill="hold"/>
                                        <p:tgtEl>
                                          <p:spTgt spid="9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17" fill="hold" display="0">
                  <p:stCondLst>
                    <p:cond delay="indefinite"/>
                  </p:stCondLst>
                  <p:endCondLst>
                    <p:cond evt="onNext" delay="0">
                      <p:tgtEl>
                        <p:sldTgt/>
                      </p:tgtEl>
                    </p:cond>
                    <p:cond evt="onPrev" delay="0">
                      <p:tgtEl>
                        <p:sldTgt/>
                      </p:tgtEl>
                    </p:cond>
                  </p:endCondLst>
                </p:cTn>
                <p:tgtEl>
                  <p:spTgt spid="93"/>
                </p:tgtEl>
              </p:cMediaNode>
            </p:video>
            <p:seq concurrent="1" nextAc="seek">
              <p:cTn id="18" restart="whenNotActive" fill="hold" evtFilter="cancelBubble" nodeType="interactiveSeq">
                <p:stCondLst>
                  <p:cond evt="onClick" delay="0">
                    <p:tgtEl>
                      <p:spTgt spid="93"/>
                    </p:tgtEl>
                  </p:cond>
                </p:stCondLst>
                <p:endSync evt="end" delay="0">
                  <p:rtn val="all"/>
                </p:endSync>
                <p:childTnLst>
                  <p:par>
                    <p:cTn id="19" fill="hold" nodeType="clickPar">
                      <p:stCondLst>
                        <p:cond delay="0"/>
                      </p:stCondLst>
                      <p:childTnLst>
                        <p:par>
                          <p:cTn id="20" fill="hold" nodeType="withGroup">
                            <p:stCondLst>
                              <p:cond delay="0"/>
                            </p:stCondLst>
                            <p:childTnLst>
                              <p:par>
                                <p:cTn id="21" presetID="2" presetClass="mediacall" presetSubtype="0" fill="hold" nodeType="clickEffect">
                                  <p:stCondLst>
                                    <p:cond delay="0"/>
                                  </p:stCondLst>
                                  <p:childTnLst>
                                    <p:cmd type="call" cmd="togglePause">
                                      <p:cBhvr>
                                        <p:cTn id="22" dur="1" fill="hold"/>
                                        <p:tgtEl>
                                          <p:spTgt spid="93"/>
                                        </p:tgtEl>
                                      </p:cBhvr>
                                    </p:cmd>
                                  </p:childTnLst>
                                </p:cTn>
                              </p:par>
                            </p:childTnLst>
                          </p:cTn>
                        </p:par>
                      </p:childTnLst>
                    </p:cTn>
                  </p:par>
                </p:childTnLst>
              </p:cTn>
              <p:nextCondLst>
                <p:cond evt="onClick" delay="0">
                  <p:tgtEl>
                    <p:spTgt spid="93"/>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6"/>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ja-JP" sz="4400" b="0" i="0" u="none" strike="noStrike" cap="none">
                <a:solidFill>
                  <a:schemeClr val="dk1"/>
                </a:solidFill>
                <a:latin typeface="Calibri"/>
                <a:ea typeface="Calibri"/>
                <a:cs typeface="Calibri"/>
                <a:sym typeface="Calibri"/>
              </a:rPr>
              <a:t>緑内障の進行</a:t>
            </a:r>
            <a:endParaRPr sz="4400" b="0" i="0" u="none" strike="noStrike" cap="none">
              <a:solidFill>
                <a:schemeClr val="dk1"/>
              </a:solidFill>
              <a:latin typeface="Calibri"/>
              <a:ea typeface="Calibri"/>
              <a:cs typeface="Calibri"/>
              <a:sym typeface="Calibri"/>
            </a:endParaRPr>
          </a:p>
        </p:txBody>
      </p:sp>
      <p:grpSp>
        <p:nvGrpSpPr>
          <p:cNvPr id="130" name="Google Shape;130;p16"/>
          <p:cNvGrpSpPr/>
          <p:nvPr/>
        </p:nvGrpSpPr>
        <p:grpSpPr>
          <a:xfrm>
            <a:off x="-83151" y="1416555"/>
            <a:ext cx="8895154" cy="7980513"/>
            <a:chOff x="-83150" y="1225385"/>
            <a:chExt cx="8895154" cy="7980513"/>
          </a:xfrm>
        </p:grpSpPr>
        <p:sp>
          <p:nvSpPr>
            <p:cNvPr id="131" name="Google Shape;131;p16"/>
            <p:cNvSpPr/>
            <p:nvPr/>
          </p:nvSpPr>
          <p:spPr>
            <a:xfrm>
              <a:off x="591172" y="1714130"/>
              <a:ext cx="7882759" cy="7491768"/>
            </a:xfrm>
            <a:prstGeom prst="blockArc">
              <a:avLst>
                <a:gd name="adj1" fmla="val 10800000"/>
                <a:gd name="adj2" fmla="val 0"/>
                <a:gd name="adj3" fmla="val 25000"/>
              </a:avLst>
            </a:prstGeom>
            <a:gradFill>
              <a:gsLst>
                <a:gs pos="0">
                  <a:srgbClr val="FF0000"/>
                </a:gs>
                <a:gs pos="8000">
                  <a:srgbClr val="FF0000"/>
                </a:gs>
                <a:gs pos="17000">
                  <a:srgbClr val="FF6000"/>
                </a:gs>
                <a:gs pos="28000">
                  <a:srgbClr val="FF7700"/>
                </a:gs>
                <a:gs pos="34000">
                  <a:srgbClr val="FFC000"/>
                </a:gs>
                <a:gs pos="48000">
                  <a:srgbClr val="FFC000"/>
                </a:gs>
                <a:gs pos="63000">
                  <a:srgbClr val="00B050"/>
                </a:gs>
                <a:gs pos="75000">
                  <a:srgbClr val="00B0F0"/>
                </a:gs>
                <a:gs pos="86000">
                  <a:srgbClr val="3E4971"/>
                </a:gs>
                <a:gs pos="100000">
                  <a:srgbClr val="3E4971"/>
                </a:gs>
              </a:gsLst>
              <a:path path="circle">
                <a:fillToRect l="100000" t="100000"/>
              </a:path>
              <a:tileRect r="-100000" b="-100000"/>
            </a:gra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2" name="Google Shape;132;p16"/>
            <p:cNvSpPr txBox="1"/>
            <p:nvPr/>
          </p:nvSpPr>
          <p:spPr>
            <a:xfrm>
              <a:off x="1224365" y="5075681"/>
              <a:ext cx="54373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正常</a:t>
              </a:r>
              <a:endParaRPr sz="1400" b="0" i="0" u="none" strike="noStrike" cap="none">
                <a:solidFill>
                  <a:schemeClr val="lt1"/>
                </a:solidFill>
                <a:latin typeface="Cambria"/>
                <a:ea typeface="Cambria"/>
                <a:cs typeface="Cambria"/>
                <a:sym typeface="Cambria"/>
              </a:endParaRPr>
            </a:p>
          </p:txBody>
        </p:sp>
        <p:sp>
          <p:nvSpPr>
            <p:cNvPr id="133" name="Google Shape;133;p16"/>
            <p:cNvSpPr txBox="1"/>
            <p:nvPr/>
          </p:nvSpPr>
          <p:spPr>
            <a:xfrm>
              <a:off x="944369" y="4317667"/>
              <a:ext cx="1491114"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アポトーシス加速</a:t>
              </a:r>
              <a:endParaRPr sz="1400" b="0" i="0" u="none" strike="noStrike" cap="none">
                <a:solidFill>
                  <a:schemeClr val="lt1"/>
                </a:solidFill>
                <a:latin typeface="Cambria"/>
                <a:ea typeface="Cambria"/>
                <a:cs typeface="Cambria"/>
                <a:sym typeface="Cambria"/>
              </a:endParaRPr>
            </a:p>
          </p:txBody>
        </p:sp>
        <p:sp>
          <p:nvSpPr>
            <p:cNvPr id="134" name="Google Shape;134;p16"/>
            <p:cNvSpPr/>
            <p:nvPr/>
          </p:nvSpPr>
          <p:spPr>
            <a:xfrm rot="-4721470">
              <a:off x="1335423" y="4729293"/>
              <a:ext cx="321622" cy="262594"/>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35" name="Google Shape;135;p16"/>
            <p:cNvSpPr/>
            <p:nvPr/>
          </p:nvSpPr>
          <p:spPr>
            <a:xfrm rot="-3933702">
              <a:off x="1501627" y="4017146"/>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36" name="Google Shape;136;p16"/>
            <p:cNvSpPr/>
            <p:nvPr/>
          </p:nvSpPr>
          <p:spPr>
            <a:xfrm rot="-3154914">
              <a:off x="-404719" y="2748182"/>
              <a:ext cx="2698175"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Cambria"/>
                <a:buNone/>
              </a:pPr>
              <a:r>
                <a:rPr lang="ja-JP" sz="2800" b="0" i="0" u="none" strike="noStrike" cap="none">
                  <a:solidFill>
                    <a:srgbClr val="000000"/>
                  </a:solidFill>
                  <a:latin typeface="Cambria"/>
                  <a:ea typeface="Cambria"/>
                  <a:cs typeface="Cambria"/>
                  <a:sym typeface="Cambria"/>
                </a:rPr>
                <a:t>検出不能な疾患</a:t>
              </a:r>
              <a:endParaRPr/>
            </a:p>
          </p:txBody>
        </p:sp>
        <p:sp>
          <p:nvSpPr>
            <p:cNvPr id="137" name="Google Shape;137;p16"/>
            <p:cNvSpPr txBox="1"/>
            <p:nvPr/>
          </p:nvSpPr>
          <p:spPr>
            <a:xfrm>
              <a:off x="1166830" y="3383234"/>
              <a:ext cx="2031325"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mbria"/>
                <a:buNone/>
              </a:pPr>
              <a:r>
                <a:rPr lang="ja-JP" sz="1800" b="0" i="0" u="none" strike="noStrike" cap="none">
                  <a:solidFill>
                    <a:srgbClr val="000000"/>
                  </a:solidFill>
                  <a:latin typeface="Cambria"/>
                  <a:ea typeface="Cambria"/>
                  <a:cs typeface="Cambria"/>
                  <a:sym typeface="Cambria"/>
                </a:rPr>
                <a:t>網膜神経節細胞死</a:t>
              </a:r>
              <a:endParaRPr sz="1800" b="0"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800"/>
                <a:buFont typeface="Cambria"/>
                <a:buNone/>
              </a:pPr>
              <a:r>
                <a:rPr lang="ja-JP" sz="1800" b="0" i="0" u="none" strike="noStrike" cap="none">
                  <a:solidFill>
                    <a:srgbClr val="000000"/>
                  </a:solidFill>
                  <a:latin typeface="Cambria"/>
                  <a:ea typeface="Cambria"/>
                  <a:cs typeface="Cambria"/>
                  <a:sym typeface="Cambria"/>
                </a:rPr>
                <a:t>軸索欠損</a:t>
              </a:r>
              <a:endParaRPr sz="1800" b="0" i="0" u="none" strike="noStrike" cap="none">
                <a:solidFill>
                  <a:srgbClr val="000000"/>
                </a:solidFill>
                <a:latin typeface="Cambria"/>
                <a:ea typeface="Cambria"/>
                <a:cs typeface="Cambria"/>
                <a:sym typeface="Cambria"/>
              </a:endParaRPr>
            </a:p>
          </p:txBody>
        </p:sp>
        <p:sp>
          <p:nvSpPr>
            <p:cNvPr id="138" name="Google Shape;138;p16"/>
            <p:cNvSpPr/>
            <p:nvPr/>
          </p:nvSpPr>
          <p:spPr>
            <a:xfrm rot="-2700000">
              <a:off x="1864089" y="3033263"/>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39" name="Google Shape;139;p16"/>
            <p:cNvSpPr/>
            <p:nvPr/>
          </p:nvSpPr>
          <p:spPr>
            <a:xfrm rot="-2220000">
              <a:off x="2990179" y="2183568"/>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40" name="Google Shape;140;p16"/>
            <p:cNvSpPr txBox="1"/>
            <p:nvPr/>
          </p:nvSpPr>
          <p:spPr>
            <a:xfrm>
              <a:off x="1878466" y="2544518"/>
              <a:ext cx="2159566"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網膜神経節細胞層の変化</a:t>
              </a:r>
              <a:endParaRPr sz="1400" b="0" i="0" u="none" strike="noStrike" cap="none">
                <a:solidFill>
                  <a:schemeClr val="lt1"/>
                </a:solidFill>
                <a:latin typeface="Cambria"/>
                <a:ea typeface="Cambria"/>
                <a:cs typeface="Cambria"/>
                <a:sym typeface="Cambria"/>
              </a:endParaRPr>
            </a:p>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検出不能</a:t>
              </a:r>
              <a:endParaRPr sz="1400" b="0" i="0" u="none" strike="noStrike" cap="none">
                <a:solidFill>
                  <a:schemeClr val="lt1"/>
                </a:solidFill>
                <a:latin typeface="Cambria"/>
                <a:ea typeface="Cambria"/>
                <a:cs typeface="Cambria"/>
                <a:sym typeface="Cambria"/>
              </a:endParaRPr>
            </a:p>
          </p:txBody>
        </p:sp>
        <p:sp>
          <p:nvSpPr>
            <p:cNvPr id="141" name="Google Shape;141;p16"/>
            <p:cNvSpPr txBox="1"/>
            <p:nvPr/>
          </p:nvSpPr>
          <p:spPr>
            <a:xfrm>
              <a:off x="3492217" y="1924944"/>
              <a:ext cx="2262158"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mbria"/>
                <a:buNone/>
              </a:pPr>
              <a:r>
                <a:rPr lang="ja-JP" sz="1800" b="0" i="0" u="none" strike="noStrike" cap="none">
                  <a:solidFill>
                    <a:srgbClr val="000000"/>
                  </a:solidFill>
                  <a:latin typeface="Cambria"/>
                  <a:ea typeface="Cambria"/>
                  <a:cs typeface="Cambria"/>
                  <a:sym typeface="Cambria"/>
                </a:rPr>
                <a:t>網膜神経節細胞層の</a:t>
              </a:r>
              <a:endParaRPr sz="1800" b="0"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800"/>
                <a:buFont typeface="Cambria"/>
                <a:buNone/>
              </a:pPr>
              <a:r>
                <a:rPr lang="ja-JP" sz="1800" b="0" i="0" u="none" strike="noStrike" cap="none">
                  <a:solidFill>
                    <a:srgbClr val="000000"/>
                  </a:solidFill>
                  <a:latin typeface="Cambria"/>
                  <a:ea typeface="Cambria"/>
                  <a:cs typeface="Cambria"/>
                  <a:sym typeface="Cambria"/>
                </a:rPr>
                <a:t>変化検出</a:t>
              </a:r>
              <a:endParaRPr sz="1800" b="0" i="0" u="none" strike="noStrike" cap="none">
                <a:solidFill>
                  <a:srgbClr val="000000"/>
                </a:solidFill>
                <a:latin typeface="Cambria"/>
                <a:ea typeface="Cambria"/>
                <a:cs typeface="Cambria"/>
                <a:sym typeface="Cambria"/>
              </a:endParaRPr>
            </a:p>
          </p:txBody>
        </p:sp>
        <p:sp>
          <p:nvSpPr>
            <p:cNvPr id="142" name="Google Shape;142;p16"/>
            <p:cNvSpPr/>
            <p:nvPr/>
          </p:nvSpPr>
          <p:spPr>
            <a:xfrm rot="2580000">
              <a:off x="5665879" y="2251338"/>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43" name="Google Shape;143;p16"/>
            <p:cNvSpPr txBox="1"/>
            <p:nvPr/>
          </p:nvSpPr>
          <p:spPr>
            <a:xfrm>
              <a:off x="4948212" y="2538030"/>
              <a:ext cx="184698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SWAPによる視野変化</a:t>
              </a:r>
              <a:endParaRPr sz="1400" b="0" i="0" u="none" strike="noStrike" cap="none">
                <a:solidFill>
                  <a:schemeClr val="lt1"/>
                </a:solidFill>
                <a:latin typeface="Cambria"/>
                <a:ea typeface="Cambria"/>
                <a:cs typeface="Cambria"/>
                <a:sym typeface="Cambria"/>
              </a:endParaRPr>
            </a:p>
          </p:txBody>
        </p:sp>
        <p:sp>
          <p:nvSpPr>
            <p:cNvPr id="144" name="Google Shape;144;p16"/>
            <p:cNvSpPr/>
            <p:nvPr/>
          </p:nvSpPr>
          <p:spPr>
            <a:xfrm rot="3240000">
              <a:off x="6501098" y="2882626"/>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45" name="Google Shape;145;p16"/>
            <p:cNvSpPr txBox="1"/>
            <p:nvPr/>
          </p:nvSpPr>
          <p:spPr>
            <a:xfrm>
              <a:off x="5402856" y="3207884"/>
              <a:ext cx="2492990"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mbria"/>
                <a:buNone/>
              </a:pPr>
              <a:r>
                <a:rPr lang="ja-JP" sz="1800" b="0" i="0" u="none" strike="noStrike" cap="none">
                  <a:solidFill>
                    <a:srgbClr val="000000"/>
                  </a:solidFill>
                  <a:latin typeface="Cambria"/>
                  <a:ea typeface="Cambria"/>
                  <a:cs typeface="Cambria"/>
                  <a:sym typeface="Cambria"/>
                </a:rPr>
                <a:t>標準自動視野計による</a:t>
              </a:r>
              <a:endParaRPr sz="1800" b="0"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800"/>
                <a:buFont typeface="Cambria"/>
                <a:buNone/>
              </a:pPr>
              <a:r>
                <a:rPr lang="ja-JP" sz="1800" b="0" i="0" u="none" strike="noStrike" cap="none">
                  <a:solidFill>
                    <a:srgbClr val="000000"/>
                  </a:solidFill>
                  <a:latin typeface="Cambria"/>
                  <a:ea typeface="Cambria"/>
                  <a:cs typeface="Cambria"/>
                  <a:sym typeface="Cambria"/>
                </a:rPr>
                <a:t>視野変化</a:t>
              </a:r>
              <a:endParaRPr sz="1800" b="0" i="0" u="none" strike="noStrike" cap="none">
                <a:solidFill>
                  <a:srgbClr val="000000"/>
                </a:solidFill>
                <a:latin typeface="Cambria"/>
                <a:ea typeface="Cambria"/>
                <a:cs typeface="Cambria"/>
                <a:sym typeface="Cambria"/>
              </a:endParaRPr>
            </a:p>
          </p:txBody>
        </p:sp>
        <p:sp>
          <p:nvSpPr>
            <p:cNvPr id="146" name="Google Shape;146;p16"/>
            <p:cNvSpPr/>
            <p:nvPr/>
          </p:nvSpPr>
          <p:spPr>
            <a:xfrm rot="4260000">
              <a:off x="7070457" y="3520963"/>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47" name="Google Shape;147;p16"/>
            <p:cNvSpPr txBox="1"/>
            <p:nvPr/>
          </p:nvSpPr>
          <p:spPr>
            <a:xfrm>
              <a:off x="6275677" y="3887780"/>
              <a:ext cx="1560042"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視野変化(中等度)</a:t>
              </a:r>
              <a:endParaRPr/>
            </a:p>
          </p:txBody>
        </p:sp>
        <p:sp>
          <p:nvSpPr>
            <p:cNvPr id="148" name="Google Shape;148;p16"/>
            <p:cNvSpPr/>
            <p:nvPr/>
          </p:nvSpPr>
          <p:spPr>
            <a:xfrm rot="4260000">
              <a:off x="7261330" y="4196832"/>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49" name="Google Shape;149;p16"/>
            <p:cNvSpPr txBox="1"/>
            <p:nvPr/>
          </p:nvSpPr>
          <p:spPr>
            <a:xfrm>
              <a:off x="6634859" y="4515185"/>
              <a:ext cx="1380506"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視野変化(重度)</a:t>
              </a:r>
              <a:endParaRPr/>
            </a:p>
          </p:txBody>
        </p:sp>
        <p:sp>
          <p:nvSpPr>
            <p:cNvPr id="150" name="Google Shape;150;p16"/>
            <p:cNvSpPr/>
            <p:nvPr/>
          </p:nvSpPr>
          <p:spPr>
            <a:xfrm rot="4980000">
              <a:off x="7380886" y="4927958"/>
              <a:ext cx="296507" cy="242715"/>
            </a:xfrm>
            <a:prstGeom prst="rightArrow">
              <a:avLst>
                <a:gd name="adj1" fmla="val 50000"/>
                <a:gd name="adj2" fmla="val 50000"/>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mbria"/>
                <a:ea typeface="Cambria"/>
                <a:cs typeface="Cambria"/>
                <a:sym typeface="Cambria"/>
              </a:endParaRPr>
            </a:p>
          </p:txBody>
        </p:sp>
        <p:sp>
          <p:nvSpPr>
            <p:cNvPr id="151" name="Google Shape;151;p16"/>
            <p:cNvSpPr txBox="1"/>
            <p:nvPr/>
          </p:nvSpPr>
          <p:spPr>
            <a:xfrm>
              <a:off x="7257269" y="5142591"/>
              <a:ext cx="54373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Cambria"/>
                <a:buNone/>
              </a:pPr>
              <a:r>
                <a:rPr lang="ja-JP" sz="1400" b="0" i="0" u="none" strike="noStrike" cap="none">
                  <a:solidFill>
                    <a:schemeClr val="lt1"/>
                  </a:solidFill>
                  <a:latin typeface="Cambria"/>
                  <a:ea typeface="Cambria"/>
                  <a:cs typeface="Cambria"/>
                  <a:sym typeface="Cambria"/>
                </a:rPr>
                <a:t>失明</a:t>
              </a:r>
              <a:endParaRPr/>
            </a:p>
          </p:txBody>
        </p:sp>
        <p:sp>
          <p:nvSpPr>
            <p:cNvPr id="152" name="Google Shape;152;p16"/>
            <p:cNvSpPr/>
            <p:nvPr/>
          </p:nvSpPr>
          <p:spPr>
            <a:xfrm rot="3456832">
              <a:off x="7346496" y="3049643"/>
              <a:ext cx="1620957"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Cambria"/>
                <a:buNone/>
              </a:pPr>
              <a:r>
                <a:rPr lang="ja-JP" sz="2800" b="0" i="0" u="none" strike="noStrike" cap="none">
                  <a:solidFill>
                    <a:srgbClr val="000000"/>
                  </a:solidFill>
                  <a:latin typeface="Cambria"/>
                  <a:ea typeface="Cambria"/>
                  <a:cs typeface="Cambria"/>
                  <a:sym typeface="Cambria"/>
                </a:rPr>
                <a:t>機能障害</a:t>
              </a:r>
              <a:endParaRPr sz="2800" b="0" i="0" u="none" strike="noStrike" cap="none">
                <a:solidFill>
                  <a:srgbClr val="000000"/>
                </a:solidFill>
                <a:latin typeface="Cambria"/>
                <a:ea typeface="Cambria"/>
                <a:cs typeface="Cambria"/>
                <a:sym typeface="Cambria"/>
              </a:endParaRPr>
            </a:p>
          </p:txBody>
        </p:sp>
        <p:sp>
          <p:nvSpPr>
            <p:cNvPr id="153" name="Google Shape;153;p16"/>
            <p:cNvSpPr/>
            <p:nvPr/>
          </p:nvSpPr>
          <p:spPr>
            <a:xfrm>
              <a:off x="3363000" y="1225385"/>
              <a:ext cx="2339102"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Cambria"/>
                <a:buNone/>
              </a:pPr>
              <a:r>
                <a:rPr lang="ja-JP" sz="2800" b="0" i="0" u="none" strike="noStrike" cap="none">
                  <a:solidFill>
                    <a:srgbClr val="000000"/>
                  </a:solidFill>
                  <a:latin typeface="Cambria"/>
                  <a:ea typeface="Cambria"/>
                  <a:cs typeface="Cambria"/>
                  <a:sym typeface="Cambria"/>
                </a:rPr>
                <a:t>無症候な疾患</a:t>
              </a:r>
              <a:endParaRPr/>
            </a:p>
          </p:txBody>
        </p:sp>
        <p:sp>
          <p:nvSpPr>
            <p:cNvPr id="154" name="Google Shape;154;p16"/>
            <p:cNvSpPr txBox="1"/>
            <p:nvPr/>
          </p:nvSpPr>
          <p:spPr>
            <a:xfrm>
              <a:off x="2528278" y="5093435"/>
              <a:ext cx="3933408" cy="360176"/>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350"/>
                <a:buFont typeface="Quattrocento Sans"/>
                <a:buNone/>
              </a:pPr>
              <a:r>
                <a:rPr lang="ja-JP" sz="1400" b="0" i="0" u="none" strike="noStrike" cap="none">
                  <a:solidFill>
                    <a:schemeClr val="dk1"/>
                  </a:solidFill>
                  <a:latin typeface="Cambria"/>
                  <a:ea typeface="Cambria"/>
                  <a:cs typeface="Cambria"/>
                  <a:sym typeface="Cambria"/>
                </a:rPr>
                <a:t>Weinreb  et al.Am J Ophthalmology. 2009</a:t>
              </a:r>
              <a:endParaRPr/>
            </a:p>
          </p:txBody>
        </p:sp>
      </p:grpSp>
      <p:sp>
        <p:nvSpPr>
          <p:cNvPr id="155" name="Google Shape;155;p16"/>
          <p:cNvSpPr txBox="1"/>
          <p:nvPr/>
        </p:nvSpPr>
        <p:spPr>
          <a:xfrm>
            <a:off x="1044304" y="6068479"/>
            <a:ext cx="7013890"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mbria"/>
              <a:buNone/>
            </a:pPr>
            <a:r>
              <a:rPr lang="ja-JP" sz="2400" b="0" i="0" u="none" strike="noStrike" cap="none">
                <a:solidFill>
                  <a:schemeClr val="dk1"/>
                </a:solidFill>
                <a:latin typeface="Cambria"/>
                <a:ea typeface="Cambria"/>
                <a:cs typeface="Cambria"/>
                <a:sym typeface="Cambria"/>
              </a:rPr>
              <a:t>視野変化時には網膜神経節細胞の25-35％が障害</a:t>
            </a:r>
            <a:endParaRPr sz="2400" b="0" i="0" u="none" strike="noStrike" cap="none">
              <a:solidFill>
                <a:schemeClr val="dk1"/>
              </a:solidFill>
              <a:latin typeface="Cambria"/>
              <a:ea typeface="Cambria"/>
              <a:cs typeface="Cambria"/>
              <a:sym typeface="Cambria"/>
            </a:endParaRPr>
          </a:p>
        </p:txBody>
      </p:sp>
      <p:sp>
        <p:nvSpPr>
          <p:cNvPr id="156" name="Google Shape;156;p16"/>
          <p:cNvSpPr/>
          <p:nvPr/>
        </p:nvSpPr>
        <p:spPr>
          <a:xfrm>
            <a:off x="2794414" y="6480466"/>
            <a:ext cx="6122979" cy="30777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Cambria"/>
              <a:buNone/>
            </a:pPr>
            <a:r>
              <a:rPr lang="en-US" altLang="ja-JP" sz="1400" b="0" i="0" u="none" strike="noStrike" cap="none" dirty="0">
                <a:solidFill>
                  <a:srgbClr val="000000"/>
                </a:solidFill>
                <a:latin typeface="Cambria"/>
                <a:ea typeface="Cambria"/>
                <a:cs typeface="Cambria"/>
                <a:sym typeface="Cambria"/>
              </a:rPr>
              <a:t>Quigley HA, AJO 1989,  </a:t>
            </a:r>
            <a:r>
              <a:rPr lang="ja-JP" sz="1400" b="0" i="0" u="none" strike="noStrike" cap="none">
                <a:solidFill>
                  <a:srgbClr val="000000"/>
                </a:solidFill>
                <a:latin typeface="Cambria"/>
                <a:ea typeface="Cambria"/>
                <a:cs typeface="Cambria"/>
                <a:sym typeface="Cambria"/>
              </a:rPr>
              <a:t>Kerrigan–Baumrind LA</a:t>
            </a:r>
            <a:r>
              <a:rPr lang="en-US" altLang="ja-JP" sz="1400" b="0" i="0" u="none" strike="noStrike" cap="none" dirty="0">
                <a:solidFill>
                  <a:srgbClr val="000000"/>
                </a:solidFill>
                <a:latin typeface="Cambria"/>
                <a:ea typeface="Cambria"/>
                <a:cs typeface="Cambria"/>
                <a:sym typeface="Cambria"/>
              </a:rPr>
              <a:t>, Quigley HA</a:t>
            </a:r>
            <a:r>
              <a:rPr lang="en-US" altLang="ja-JP" dirty="0">
                <a:latin typeface="Cambria"/>
                <a:ea typeface="Cambria"/>
                <a:cs typeface="Cambria"/>
                <a:sym typeface="Cambria"/>
              </a:rPr>
              <a:t>,</a:t>
            </a:r>
            <a:r>
              <a:rPr lang="ja-JP" sz="1400" b="0" i="0" u="none" strike="noStrike" cap="none">
                <a:solidFill>
                  <a:schemeClr val="dk1"/>
                </a:solidFill>
                <a:latin typeface="Cambria"/>
                <a:ea typeface="Cambria"/>
                <a:cs typeface="Cambria"/>
                <a:sym typeface="Cambria"/>
              </a:rPr>
              <a:t> IOVS, 2000</a:t>
            </a:r>
            <a:endParaRPr sz="1400" b="0" i="0" u="none" strike="noStrike" cap="none" dirty="0">
              <a:solidFill>
                <a:schemeClr val="dk1"/>
              </a:solidFill>
              <a:latin typeface="Cambria"/>
              <a:ea typeface="Cambria"/>
              <a:cs typeface="Cambria"/>
              <a:sym typeface="Cambria"/>
            </a:endParaRPr>
          </a:p>
        </p:txBody>
      </p:sp>
      <p:sp>
        <p:nvSpPr>
          <p:cNvPr id="157" name="Google Shape;157;p16"/>
          <p:cNvSpPr/>
          <p:nvPr/>
        </p:nvSpPr>
        <p:spPr>
          <a:xfrm>
            <a:off x="5637251" y="1212026"/>
            <a:ext cx="2876202" cy="10772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Cambria"/>
              <a:buNone/>
            </a:pPr>
            <a:r>
              <a:rPr lang="ja-JP" sz="3200" b="0" i="0" u="none" strike="noStrike" cap="none">
                <a:solidFill>
                  <a:schemeClr val="dk1"/>
                </a:solidFill>
                <a:latin typeface="Cambria"/>
                <a:ea typeface="Cambria"/>
                <a:cs typeface="Cambria"/>
                <a:sym typeface="Cambria"/>
              </a:rPr>
              <a:t>前視野緑内障(PPG)</a:t>
            </a:r>
            <a:endParaRPr sz="3200" b="0" i="0" u="none" strike="noStrike" cap="none">
              <a:solidFill>
                <a:schemeClr val="dk1"/>
              </a:solidFill>
              <a:latin typeface="Cambria"/>
              <a:ea typeface="Cambria"/>
              <a:cs typeface="Cambria"/>
              <a:sym typeface="Cambria"/>
            </a:endParaRPr>
          </a:p>
        </p:txBody>
      </p:sp>
      <p:sp>
        <p:nvSpPr>
          <p:cNvPr id="158" name="Google Shape;158;p16"/>
          <p:cNvSpPr/>
          <p:nvPr/>
        </p:nvSpPr>
        <p:spPr>
          <a:xfrm>
            <a:off x="5597728" y="1198344"/>
            <a:ext cx="2876202" cy="1118955"/>
          </a:xfrm>
          <a:prstGeom prst="rect">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 name="左矢印 2">
            <a:extLst>
              <a:ext uri="{FF2B5EF4-FFF2-40B4-BE49-F238E27FC236}">
                <a16:creationId xmlns:a16="http://schemas.microsoft.com/office/drawing/2014/main" id="{91C1E123-45D2-1047-A459-B416D01ECBFE}"/>
              </a:ext>
            </a:extLst>
          </p:cNvPr>
          <p:cNvSpPr/>
          <p:nvPr/>
        </p:nvSpPr>
        <p:spPr>
          <a:xfrm>
            <a:off x="3419673" y="1257379"/>
            <a:ext cx="1626781" cy="8571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9620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500"/>
                                        <p:tgtEl>
                                          <p:spTgt spid="158"/>
                                        </p:tgtEl>
                                      </p:cBhvr>
                                    </p:animEffect>
                                  </p:childTnLst>
                                </p:cTn>
                              </p:par>
                              <p:par>
                                <p:cTn id="8" presetID="10" presetClass="entr" presetSubtype="0" fill="hold" nodeType="withEffect">
                                  <p:stCondLst>
                                    <p:cond delay="0"/>
                                  </p:stCondLst>
                                  <p:childTnLst>
                                    <p:set>
                                      <p:cBhvr>
                                        <p:cTn id="9" dur="1" fill="hold">
                                          <p:stCondLst>
                                            <p:cond delay="0"/>
                                          </p:stCondLst>
                                        </p:cTn>
                                        <p:tgtEl>
                                          <p:spTgt spid="157"/>
                                        </p:tgtEl>
                                        <p:attrNameLst>
                                          <p:attrName>style.visibility</p:attrName>
                                        </p:attrNameLst>
                                      </p:cBhvr>
                                      <p:to>
                                        <p:strVal val="visible"/>
                                      </p:to>
                                    </p:set>
                                    <p:animEffect transition="in" filter="fade">
                                      <p:cBhvr>
                                        <p:cTn id="10" dur="500"/>
                                        <p:tgtEl>
                                          <p:spTgt spid="15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fade">
                                      <p:cBhvr>
                                        <p:cTn id="15" dur="500"/>
                                        <p:tgtEl>
                                          <p:spTgt spid="155"/>
                                        </p:tgtEl>
                                      </p:cBhvr>
                                    </p:animEffect>
                                  </p:childTnLst>
                                </p:cTn>
                              </p:par>
                              <p:par>
                                <p:cTn id="16" presetID="10" presetClass="entr" presetSubtype="0" fill="hold" nodeType="withEffect">
                                  <p:stCondLst>
                                    <p:cond delay="0"/>
                                  </p:stCondLst>
                                  <p:childTnLst>
                                    <p:set>
                                      <p:cBhvr>
                                        <p:cTn id="17" dur="1" fill="hold">
                                          <p:stCondLst>
                                            <p:cond delay="0"/>
                                          </p:stCondLst>
                                        </p:cTn>
                                        <p:tgtEl>
                                          <p:spTgt spid="156"/>
                                        </p:tgtEl>
                                        <p:attrNameLst>
                                          <p:attrName>style.visibility</p:attrName>
                                        </p:attrNameLst>
                                      </p:cBhvr>
                                      <p:to>
                                        <p:strVal val="visible"/>
                                      </p:to>
                                    </p:set>
                                    <p:animEffect transition="in" filter="fade">
                                      <p:cBhvr>
                                        <p:cTn id="18" dur="500"/>
                                        <p:tgtEl>
                                          <p:spTgt spid="156"/>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0CDFE9F1-60C1-A546-8DBB-5B262D463F2C}"/>
              </a:ext>
            </a:extLst>
          </p:cNvPr>
          <p:cNvGrpSpPr/>
          <p:nvPr/>
        </p:nvGrpSpPr>
        <p:grpSpPr>
          <a:xfrm>
            <a:off x="285318" y="2087563"/>
            <a:ext cx="8500340" cy="2755900"/>
            <a:chOff x="390979" y="2273300"/>
            <a:chExt cx="9479642" cy="3073400"/>
          </a:xfrm>
        </p:grpSpPr>
        <p:pic>
          <p:nvPicPr>
            <p:cNvPr id="2" name="図 1">
              <a:extLst>
                <a:ext uri="{FF2B5EF4-FFF2-40B4-BE49-F238E27FC236}">
                  <a16:creationId xmlns:a16="http://schemas.microsoft.com/office/drawing/2014/main" id="{B457466F-0DEC-BF4C-821C-65D3AF5C0F52}"/>
                </a:ext>
              </a:extLst>
            </p:cNvPr>
            <p:cNvPicPr>
              <a:picLocks noChangeAspect="1"/>
            </p:cNvPicPr>
            <p:nvPr/>
          </p:nvPicPr>
          <p:blipFill>
            <a:blip r:embed="rId3"/>
            <a:stretch>
              <a:fillRect/>
            </a:stretch>
          </p:blipFill>
          <p:spPr>
            <a:xfrm>
              <a:off x="5130800" y="2273300"/>
              <a:ext cx="4739821" cy="3073400"/>
            </a:xfrm>
            <a:prstGeom prst="rect">
              <a:avLst/>
            </a:prstGeom>
          </p:spPr>
        </p:pic>
        <p:pic>
          <p:nvPicPr>
            <p:cNvPr id="3" name="図 2">
              <a:extLst>
                <a:ext uri="{FF2B5EF4-FFF2-40B4-BE49-F238E27FC236}">
                  <a16:creationId xmlns:a16="http://schemas.microsoft.com/office/drawing/2014/main" id="{D6CB4FD1-C4A1-AE41-8A5D-E835482E6C79}"/>
                </a:ext>
              </a:extLst>
            </p:cNvPr>
            <p:cNvPicPr>
              <a:picLocks noChangeAspect="1"/>
            </p:cNvPicPr>
            <p:nvPr/>
          </p:nvPicPr>
          <p:blipFill>
            <a:blip r:embed="rId4"/>
            <a:stretch>
              <a:fillRect/>
            </a:stretch>
          </p:blipFill>
          <p:spPr>
            <a:xfrm>
              <a:off x="390979" y="2273300"/>
              <a:ext cx="4739821" cy="3073400"/>
            </a:xfrm>
            <a:prstGeom prst="rect">
              <a:avLst/>
            </a:prstGeom>
          </p:spPr>
        </p:pic>
      </p:grpSp>
      <p:sp>
        <p:nvSpPr>
          <p:cNvPr id="5" name="正方形/長方形 4">
            <a:extLst>
              <a:ext uri="{FF2B5EF4-FFF2-40B4-BE49-F238E27FC236}">
                <a16:creationId xmlns:a16="http://schemas.microsoft.com/office/drawing/2014/main" id="{E552F919-D3DA-614B-B673-60334FD09FD5}"/>
              </a:ext>
            </a:extLst>
          </p:cNvPr>
          <p:cNvSpPr/>
          <p:nvPr/>
        </p:nvSpPr>
        <p:spPr>
          <a:xfrm>
            <a:off x="5639965" y="6399312"/>
            <a:ext cx="3219151" cy="307777"/>
          </a:xfrm>
          <a:prstGeom prst="rect">
            <a:avLst/>
          </a:prstGeom>
        </p:spPr>
        <p:txBody>
          <a:bodyPr wrap="none">
            <a:spAutoFit/>
          </a:bodyPr>
          <a:lstStyle/>
          <a:p>
            <a:r>
              <a:rPr lang="en-US" altLang="ja-JP" dirty="0">
                <a:latin typeface="Helvetica" pitchFamily="2" charset="0"/>
              </a:rPr>
              <a:t> Zhang X et al. Am J Ophthalmol 2017</a:t>
            </a:r>
            <a:endParaRPr lang="en-US" altLang="ja-JP" dirty="0">
              <a:effectLst/>
              <a:latin typeface="Helvetica" pitchFamily="2" charset="0"/>
            </a:endParaRPr>
          </a:p>
        </p:txBody>
      </p:sp>
      <p:sp>
        <p:nvSpPr>
          <p:cNvPr id="6" name="正方形/長方形 5">
            <a:extLst>
              <a:ext uri="{FF2B5EF4-FFF2-40B4-BE49-F238E27FC236}">
                <a16:creationId xmlns:a16="http://schemas.microsoft.com/office/drawing/2014/main" id="{CBB675F6-8500-DD43-BEE8-0B5DC96278F6}"/>
              </a:ext>
            </a:extLst>
          </p:cNvPr>
          <p:cNvSpPr/>
          <p:nvPr/>
        </p:nvSpPr>
        <p:spPr>
          <a:xfrm>
            <a:off x="2154670" y="966173"/>
            <a:ext cx="4572000" cy="954107"/>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gn="ctr"/>
            <a:r>
              <a:rPr lang="ja-JP" altLang="en-US">
                <a:latin typeface="Helvetica" pitchFamily="2" charset="0"/>
              </a:rPr>
              <a:t>対象；</a:t>
            </a:r>
            <a:r>
              <a:rPr lang="en-US" altLang="ja-JP" dirty="0">
                <a:latin typeface="Helvetica" pitchFamily="2" charset="0"/>
              </a:rPr>
              <a:t>356 GS+PPG + 153 PG </a:t>
            </a:r>
          </a:p>
          <a:p>
            <a:pPr algn="ctr"/>
            <a:r>
              <a:rPr lang="ja-JP" altLang="en-US">
                <a:effectLst/>
                <a:latin typeface="Helvetica" pitchFamily="2" charset="0"/>
              </a:rPr>
              <a:t>観察期間</a:t>
            </a:r>
            <a:r>
              <a:rPr lang="en-US" altLang="ja-JP" dirty="0">
                <a:effectLst/>
                <a:latin typeface="Helvetica" pitchFamily="2" charset="0"/>
              </a:rPr>
              <a:t> </a:t>
            </a:r>
            <a:r>
              <a:rPr lang="ja-JP" altLang="en-US">
                <a:effectLst/>
                <a:latin typeface="Helvetica" pitchFamily="2" charset="0"/>
              </a:rPr>
              <a:t>平均</a:t>
            </a:r>
            <a:r>
              <a:rPr lang="en-US" altLang="ja-JP" dirty="0">
                <a:effectLst/>
                <a:latin typeface="Helvetica" pitchFamily="2" charset="0"/>
              </a:rPr>
              <a:t>54</a:t>
            </a:r>
            <a:r>
              <a:rPr lang="ja-JP" altLang="en-US">
                <a:latin typeface="Helvetica" pitchFamily="2" charset="0"/>
              </a:rPr>
              <a:t>ヶ月</a:t>
            </a:r>
            <a:endParaRPr lang="en-US" altLang="ja-JP" dirty="0">
              <a:latin typeface="Helvetica" pitchFamily="2" charset="0"/>
            </a:endParaRPr>
          </a:p>
          <a:p>
            <a:pPr algn="ctr"/>
            <a:r>
              <a:rPr lang="en-US" altLang="ja-JP" dirty="0">
                <a:effectLst/>
                <a:latin typeface="Helvetica" pitchFamily="2" charset="0"/>
              </a:rPr>
              <a:t>MD,</a:t>
            </a:r>
            <a:r>
              <a:rPr lang="en-US" altLang="ja-JP" dirty="0">
                <a:latin typeface="Helvetica" pitchFamily="2" charset="0"/>
              </a:rPr>
              <a:t>VFI; event trend</a:t>
            </a:r>
          </a:p>
          <a:p>
            <a:pPr algn="ctr"/>
            <a:r>
              <a:rPr lang="en-US" altLang="ja-JP" dirty="0">
                <a:effectLst/>
                <a:latin typeface="Helvetica" pitchFamily="2" charset="0"/>
              </a:rPr>
              <a:t>OCT </a:t>
            </a:r>
            <a:r>
              <a:rPr lang="en-US" altLang="ja-JP" dirty="0">
                <a:latin typeface="Helvetica" pitchFamily="2" charset="0"/>
              </a:rPr>
              <a:t>(GCC, cpRNFLT); event trend</a:t>
            </a:r>
            <a:endParaRPr lang="en-US" altLang="ja-JP" dirty="0">
              <a:effectLst/>
              <a:latin typeface="Helvetica" pitchFamily="2" charset="0"/>
            </a:endParaRPr>
          </a:p>
        </p:txBody>
      </p:sp>
      <p:sp>
        <p:nvSpPr>
          <p:cNvPr id="7" name="テキスト ボックス 6">
            <a:extLst>
              <a:ext uri="{FF2B5EF4-FFF2-40B4-BE49-F238E27FC236}">
                <a16:creationId xmlns:a16="http://schemas.microsoft.com/office/drawing/2014/main" id="{3C87300B-BB6A-D14E-A2AB-9CB5FF29CD36}"/>
              </a:ext>
            </a:extLst>
          </p:cNvPr>
          <p:cNvSpPr txBox="1"/>
          <p:nvPr/>
        </p:nvSpPr>
        <p:spPr>
          <a:xfrm>
            <a:off x="692693" y="5114072"/>
            <a:ext cx="7685590" cy="120032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kumimoji="1" lang="ja-JP" altLang="en-US" sz="3600"/>
              <a:t>緑内障進行検出</a:t>
            </a:r>
            <a:r>
              <a:rPr kumimoji="1" lang="ja-JP" altLang="en-US" sz="3600" dirty="0"/>
              <a:t>　</a:t>
            </a:r>
            <a:r>
              <a:rPr kumimoji="1" lang="en-US" altLang="ja-JP" sz="3600" dirty="0"/>
              <a:t>OCT</a:t>
            </a:r>
            <a:r>
              <a:rPr kumimoji="1" lang="ja-JP" altLang="en-US" sz="3600"/>
              <a:t>　</a:t>
            </a:r>
            <a:r>
              <a:rPr kumimoji="1" lang="en-US" altLang="ja-JP" sz="3600" dirty="0"/>
              <a:t>&gt;</a:t>
            </a:r>
            <a:r>
              <a:rPr kumimoji="1" lang="ja-JP" altLang="en-US" sz="3600"/>
              <a:t>　</a:t>
            </a:r>
            <a:r>
              <a:rPr kumimoji="1" lang="en-US" altLang="ja-JP" sz="3600" dirty="0"/>
              <a:t>VF</a:t>
            </a:r>
          </a:p>
          <a:p>
            <a:pPr algn="ctr"/>
            <a:r>
              <a:rPr kumimoji="1" lang="ja-JP" altLang="en-US" sz="3600"/>
              <a:t>極早期（</a:t>
            </a:r>
            <a:r>
              <a:rPr kumimoji="1" lang="en-US" altLang="ja-JP" sz="3600" dirty="0"/>
              <a:t>GS/PPG</a:t>
            </a:r>
            <a:r>
              <a:rPr kumimoji="1" lang="ja-JP" altLang="en-US" sz="3600"/>
              <a:t>）でより差が大きい</a:t>
            </a:r>
          </a:p>
        </p:txBody>
      </p:sp>
      <p:sp>
        <p:nvSpPr>
          <p:cNvPr id="8" name="テキスト ボックス 2">
            <a:extLst>
              <a:ext uri="{FF2B5EF4-FFF2-40B4-BE49-F238E27FC236}">
                <a16:creationId xmlns:a16="http://schemas.microsoft.com/office/drawing/2014/main" id="{7FE4D252-CCEC-894A-BE51-FE652C1D615E}"/>
              </a:ext>
            </a:extLst>
          </p:cNvPr>
          <p:cNvSpPr txBox="1">
            <a:spLocks noChangeArrowheads="1"/>
          </p:cNvSpPr>
          <p:nvPr/>
        </p:nvSpPr>
        <p:spPr bwMode="auto">
          <a:xfrm>
            <a:off x="1903998" y="198995"/>
            <a:ext cx="4767652"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3200">
                <a:solidFill>
                  <a:srgbClr val="000000"/>
                </a:solidFill>
              </a:rPr>
              <a:t>緑内障進行；</a:t>
            </a:r>
            <a:r>
              <a:rPr lang="en-US" altLang="ja-JP" sz="3200" dirty="0">
                <a:solidFill>
                  <a:srgbClr val="000000"/>
                </a:solidFill>
              </a:rPr>
              <a:t>OCT vs SAP</a:t>
            </a:r>
            <a:endParaRPr lang="ja-JP" altLang="en-US" sz="3200" dirty="0">
              <a:solidFill>
                <a:srgbClr val="000000"/>
              </a:solidFill>
            </a:endParaRPr>
          </a:p>
        </p:txBody>
      </p:sp>
      <p:sp>
        <p:nvSpPr>
          <p:cNvPr id="9" name="テキスト ボックス 8">
            <a:extLst>
              <a:ext uri="{FF2B5EF4-FFF2-40B4-BE49-F238E27FC236}">
                <a16:creationId xmlns:a16="http://schemas.microsoft.com/office/drawing/2014/main" id="{F2255D93-3CC7-8C40-905F-79E2CDABD8BE}"/>
              </a:ext>
            </a:extLst>
          </p:cNvPr>
          <p:cNvSpPr txBox="1"/>
          <p:nvPr/>
        </p:nvSpPr>
        <p:spPr>
          <a:xfrm>
            <a:off x="1409700" y="2120900"/>
            <a:ext cx="213360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kumimoji="1" lang="en-US" altLang="ja-JP" sz="1800" dirty="0"/>
              <a:t>GS/PPG</a:t>
            </a:r>
            <a:endParaRPr kumimoji="1" lang="ja-JP" altLang="en-US" sz="1800"/>
          </a:p>
        </p:txBody>
      </p:sp>
      <p:sp>
        <p:nvSpPr>
          <p:cNvPr id="10" name="テキスト ボックス 9">
            <a:extLst>
              <a:ext uri="{FF2B5EF4-FFF2-40B4-BE49-F238E27FC236}">
                <a16:creationId xmlns:a16="http://schemas.microsoft.com/office/drawing/2014/main" id="{AC9B9466-A938-A146-AC5C-6CCD331C5ACA}"/>
              </a:ext>
            </a:extLst>
          </p:cNvPr>
          <p:cNvSpPr txBox="1"/>
          <p:nvPr/>
        </p:nvSpPr>
        <p:spPr>
          <a:xfrm>
            <a:off x="5659870" y="2120900"/>
            <a:ext cx="21336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en-US" altLang="ja-JP" sz="1800" dirty="0"/>
              <a:t>PG</a:t>
            </a:r>
            <a:endParaRPr kumimoji="1" lang="ja-JP" altLang="en-US" sz="1800"/>
          </a:p>
        </p:txBody>
      </p:sp>
    </p:spTree>
    <p:extLst>
      <p:ext uri="{BB962C8B-B14F-4D97-AF65-F5344CB8AC3E}">
        <p14:creationId xmlns:p14="http://schemas.microsoft.com/office/powerpoint/2010/main" val="137121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628649" y="214769"/>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100"/>
              <a:buFont typeface="Calibri"/>
              <a:buNone/>
            </a:pPr>
            <a:r>
              <a:rPr lang="ja-JP" sz="4400" b="0" i="0" u="none" strike="noStrike" cap="none">
                <a:solidFill>
                  <a:schemeClr val="dk1"/>
                </a:solidFill>
                <a:latin typeface="Cambria"/>
                <a:ea typeface="Cambria"/>
                <a:cs typeface="Cambria"/>
                <a:sym typeface="Cambria"/>
              </a:rPr>
              <a:t>緑内障の検査</a:t>
            </a:r>
            <a:endParaRPr dirty="0"/>
          </a:p>
        </p:txBody>
      </p:sp>
      <p:sp>
        <p:nvSpPr>
          <p:cNvPr id="164" name="Google Shape;164;p17"/>
          <p:cNvSpPr txBox="1"/>
          <p:nvPr/>
        </p:nvSpPr>
        <p:spPr>
          <a:xfrm>
            <a:off x="4207112" y="2502769"/>
            <a:ext cx="4637343"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chemeClr val="dk1"/>
                </a:solidFill>
                <a:latin typeface="Cambria"/>
                <a:ea typeface="Cambria"/>
                <a:cs typeface="Cambria"/>
                <a:sym typeface="Cambria"/>
              </a:rPr>
              <a:t>静的視野検査：</a:t>
            </a:r>
            <a:r>
              <a:rPr lang="en-US" altLang="ja-JP" sz="3200" dirty="0">
                <a:solidFill>
                  <a:schemeClr val="dk1"/>
                </a:solidFill>
                <a:latin typeface="Cambria"/>
                <a:ea typeface="Cambria"/>
                <a:cs typeface="Cambria"/>
                <a:sym typeface="Cambria"/>
              </a:rPr>
              <a:t>HFA</a:t>
            </a:r>
            <a:endParaRPr sz="3200" b="0" i="0" u="none" strike="noStrike" cap="none" dirty="0">
              <a:solidFill>
                <a:schemeClr val="dk1"/>
              </a:solidFill>
              <a:latin typeface="Cambria"/>
              <a:ea typeface="Cambria"/>
              <a:cs typeface="Cambria"/>
              <a:sym typeface="Cambria"/>
            </a:endParaRPr>
          </a:p>
        </p:txBody>
      </p:sp>
      <p:sp>
        <p:nvSpPr>
          <p:cNvPr id="165" name="Google Shape;165;p17"/>
          <p:cNvSpPr txBox="1"/>
          <p:nvPr/>
        </p:nvSpPr>
        <p:spPr>
          <a:xfrm>
            <a:off x="4207110" y="5181786"/>
            <a:ext cx="4794999" cy="611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chemeClr val="dk1"/>
                </a:solidFill>
                <a:latin typeface="Cambria"/>
                <a:ea typeface="Cambria"/>
                <a:cs typeface="Cambria"/>
                <a:sym typeface="Cambria"/>
              </a:rPr>
              <a:t>光干渉断層計：</a:t>
            </a:r>
            <a:r>
              <a:rPr lang="en-US" altLang="ja-JP" sz="3200" dirty="0">
                <a:solidFill>
                  <a:schemeClr val="dk1"/>
                </a:solidFill>
                <a:latin typeface="Cambria"/>
                <a:ea typeface="Cambria"/>
                <a:cs typeface="Cambria"/>
                <a:sym typeface="Cambria"/>
              </a:rPr>
              <a:t>OCT</a:t>
            </a:r>
          </a:p>
          <a:p>
            <a:pPr marL="0" marR="0" lvl="0" indent="0" algn="l" rtl="0">
              <a:lnSpc>
                <a:spcPct val="100000"/>
              </a:lnSpc>
              <a:spcBef>
                <a:spcPts val="0"/>
              </a:spcBef>
              <a:spcAft>
                <a:spcPts val="0"/>
              </a:spcAft>
              <a:buClr>
                <a:schemeClr val="dk1"/>
              </a:buClr>
              <a:buSzPts val="800"/>
              <a:buFont typeface="Quattrocento Sans"/>
              <a:buNone/>
            </a:pPr>
            <a:r>
              <a:rPr lang="en-US" altLang="ja-JP" sz="3200" dirty="0">
                <a:solidFill>
                  <a:schemeClr val="dk1"/>
                </a:solidFill>
                <a:latin typeface="Cambria"/>
                <a:ea typeface="Cambria"/>
                <a:cs typeface="Cambria"/>
                <a:sym typeface="Cambria"/>
              </a:rPr>
              <a:t> - SD-OCT, SS-OCT </a:t>
            </a:r>
          </a:p>
          <a:p>
            <a:pPr marL="0" marR="0" lvl="0" indent="0" algn="l" rtl="0">
              <a:lnSpc>
                <a:spcPct val="100000"/>
              </a:lnSpc>
              <a:spcBef>
                <a:spcPts val="0"/>
              </a:spcBef>
              <a:spcAft>
                <a:spcPts val="0"/>
              </a:spcAft>
              <a:buClr>
                <a:schemeClr val="dk1"/>
              </a:buClr>
              <a:buSzPts val="800"/>
              <a:buFont typeface="Quattrocento Sans"/>
              <a:buNone/>
            </a:pPr>
            <a:r>
              <a:rPr lang="en-US" altLang="ja-JP" sz="3200" b="0" i="0" u="none" strike="noStrike" cap="none" dirty="0">
                <a:solidFill>
                  <a:schemeClr val="dk1"/>
                </a:solidFill>
                <a:latin typeface="Cambria"/>
                <a:ea typeface="Cambria"/>
                <a:cs typeface="Cambria"/>
                <a:sym typeface="Cambria"/>
              </a:rPr>
              <a:t> - OCT angiography</a:t>
            </a:r>
            <a:endParaRPr sz="3200" b="0" i="0" u="none" strike="noStrike" cap="none" dirty="0">
              <a:solidFill>
                <a:schemeClr val="dk1"/>
              </a:solidFill>
              <a:latin typeface="Cambria"/>
              <a:ea typeface="Cambria"/>
              <a:cs typeface="Cambria"/>
              <a:sym typeface="Cambria"/>
            </a:endParaRPr>
          </a:p>
        </p:txBody>
      </p:sp>
      <p:sp>
        <p:nvSpPr>
          <p:cNvPr id="166" name="Google Shape;166;p17"/>
          <p:cNvSpPr txBox="1"/>
          <p:nvPr/>
        </p:nvSpPr>
        <p:spPr>
          <a:xfrm>
            <a:off x="4207112" y="1469594"/>
            <a:ext cx="1041565" cy="584775"/>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chemeClr val="dk1"/>
                </a:solidFill>
                <a:latin typeface="Cambria"/>
                <a:ea typeface="Cambria"/>
                <a:cs typeface="Cambria"/>
                <a:sym typeface="Cambria"/>
              </a:rPr>
              <a:t>機能</a:t>
            </a:r>
            <a:endParaRPr sz="3200" b="0" i="0" u="none" strike="noStrike" cap="none">
              <a:solidFill>
                <a:schemeClr val="dk1"/>
              </a:solidFill>
              <a:latin typeface="Cambria"/>
              <a:ea typeface="Cambria"/>
              <a:cs typeface="Cambria"/>
              <a:sym typeface="Cambria"/>
            </a:endParaRPr>
          </a:p>
        </p:txBody>
      </p:sp>
      <p:sp>
        <p:nvSpPr>
          <p:cNvPr id="167" name="Google Shape;167;p17"/>
          <p:cNvSpPr txBox="1"/>
          <p:nvPr/>
        </p:nvSpPr>
        <p:spPr>
          <a:xfrm>
            <a:off x="4207111" y="4365103"/>
            <a:ext cx="1041565" cy="584775"/>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rgbClr val="FFFFFF"/>
                </a:solidFill>
                <a:latin typeface="Cambria"/>
                <a:ea typeface="Cambria"/>
                <a:cs typeface="Cambria"/>
                <a:sym typeface="Cambria"/>
              </a:rPr>
              <a:t>構造</a:t>
            </a:r>
            <a:endParaRPr sz="3200" b="0" i="0" u="none" strike="noStrike" cap="none">
              <a:solidFill>
                <a:srgbClr val="FFFFFF"/>
              </a:solidFill>
              <a:latin typeface="Cambria"/>
              <a:ea typeface="Cambria"/>
              <a:cs typeface="Cambria"/>
              <a:sym typeface="Cambria"/>
            </a:endParaRPr>
          </a:p>
        </p:txBody>
      </p:sp>
      <p:pic>
        <p:nvPicPr>
          <p:cNvPr id="168" name="Google Shape;168;p17"/>
          <p:cNvPicPr preferRelativeResize="0"/>
          <p:nvPr/>
        </p:nvPicPr>
        <p:blipFill>
          <a:blip r:embed="rId3">
            <a:alphaModFix/>
          </a:blip>
          <a:stretch>
            <a:fillRect/>
          </a:stretch>
        </p:blipFill>
        <p:spPr>
          <a:xfrm>
            <a:off x="1243578" y="1535182"/>
            <a:ext cx="2519972" cy="2519972"/>
          </a:xfrm>
          <a:prstGeom prst="rect">
            <a:avLst/>
          </a:prstGeom>
          <a:noFill/>
          <a:ln>
            <a:noFill/>
          </a:ln>
        </p:spPr>
      </p:pic>
      <p:pic>
        <p:nvPicPr>
          <p:cNvPr id="169" name="Google Shape;169;p17"/>
          <p:cNvPicPr preferRelativeResize="0"/>
          <p:nvPr/>
        </p:nvPicPr>
        <p:blipFill>
          <a:blip r:embed="rId4">
            <a:alphaModFix/>
          </a:blip>
          <a:stretch>
            <a:fillRect/>
          </a:stretch>
        </p:blipFill>
        <p:spPr>
          <a:xfrm>
            <a:off x="838200" y="4207554"/>
            <a:ext cx="3330728" cy="2498046"/>
          </a:xfrm>
          <a:prstGeom prst="rect">
            <a:avLst/>
          </a:prstGeom>
          <a:noFill/>
          <a:ln>
            <a:noFill/>
          </a:ln>
        </p:spPr>
      </p:pic>
      <p:sp>
        <p:nvSpPr>
          <p:cNvPr id="9" name="テキスト ボックス 8">
            <a:extLst>
              <a:ext uri="{FF2B5EF4-FFF2-40B4-BE49-F238E27FC236}">
                <a16:creationId xmlns:a16="http://schemas.microsoft.com/office/drawing/2014/main" id="{212BBE7F-D9DC-3B49-82D3-68047505FF1B}"/>
              </a:ext>
            </a:extLst>
          </p:cNvPr>
          <p:cNvSpPr txBox="1">
            <a:spLocks noChangeArrowheads="1"/>
          </p:cNvSpPr>
          <p:nvPr/>
        </p:nvSpPr>
        <p:spPr bwMode="auto">
          <a:xfrm>
            <a:off x="1189830" y="3385091"/>
            <a:ext cx="6764337" cy="1323439"/>
          </a:xfrm>
          <a:prstGeom prst="rect">
            <a:avLst/>
          </a:prstGeom>
          <a:solidFill>
            <a:srgbClr val="333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3200">
                <a:solidFill>
                  <a:srgbClr val="FFFF00"/>
                </a:solidFill>
              </a:rPr>
              <a:t>緑内障診療</a:t>
            </a:r>
            <a:endParaRPr lang="en-US" altLang="ja-JP" sz="3200" dirty="0">
              <a:solidFill>
                <a:srgbClr val="FFFF00"/>
              </a:solidFill>
            </a:endParaRPr>
          </a:p>
          <a:p>
            <a:pPr algn="ctr" eaLnBrk="1" hangingPunct="1"/>
            <a:r>
              <a:rPr lang="en-US" altLang="ja-JP" sz="4800" dirty="0">
                <a:solidFill>
                  <a:srgbClr val="FFFF00"/>
                </a:solidFill>
              </a:rPr>
              <a:t>OCT</a:t>
            </a:r>
            <a:r>
              <a:rPr lang="ja-JP" altLang="en-US" sz="3200">
                <a:solidFill>
                  <a:srgbClr val="FFFF00"/>
                </a:solidFill>
              </a:rPr>
              <a:t>　＞　</a:t>
            </a:r>
            <a:r>
              <a:rPr lang="en-US" altLang="ja-JP" sz="3200" dirty="0">
                <a:solidFill>
                  <a:srgbClr val="FFFF00"/>
                </a:solidFill>
              </a:rPr>
              <a:t>VF</a:t>
            </a:r>
            <a:endParaRPr lang="ja-JP" altLang="en-US" sz="3200" dirty="0">
              <a:solidFill>
                <a:srgbClr val="FFFF00"/>
              </a:solidFill>
            </a:endParaRPr>
          </a:p>
        </p:txBody>
      </p:sp>
    </p:spTree>
    <p:extLst>
      <p:ext uri="{BB962C8B-B14F-4D97-AF65-F5344CB8AC3E}">
        <p14:creationId xmlns:p14="http://schemas.microsoft.com/office/powerpoint/2010/main" val="216799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21C16E-FAF4-8644-9542-F4AB5D938D85}"/>
              </a:ext>
            </a:extLst>
          </p:cNvPr>
          <p:cNvSpPr>
            <a:spLocks noGrp="1"/>
          </p:cNvSpPr>
          <p:nvPr>
            <p:ph type="title"/>
          </p:nvPr>
        </p:nvSpPr>
        <p:spPr>
          <a:xfrm>
            <a:off x="628650" y="1570156"/>
            <a:ext cx="7886700" cy="1325700"/>
          </a:xfrm>
        </p:spPr>
        <p:txBody>
          <a:bodyPr/>
          <a:lstStyle/>
          <a:p>
            <a:pPr algn="ctr"/>
            <a:r>
              <a:rPr kumimoji="1" lang="ja-JP" altLang="en-US"/>
              <a:t>利益相反事項</a:t>
            </a:r>
          </a:p>
        </p:txBody>
      </p:sp>
      <p:sp>
        <p:nvSpPr>
          <p:cNvPr id="3" name="テキスト ボックス 2">
            <a:extLst>
              <a:ext uri="{FF2B5EF4-FFF2-40B4-BE49-F238E27FC236}">
                <a16:creationId xmlns:a16="http://schemas.microsoft.com/office/drawing/2014/main" id="{E046070C-7A1C-004B-B8CB-017546D9E59F}"/>
              </a:ext>
            </a:extLst>
          </p:cNvPr>
          <p:cNvSpPr txBox="1"/>
          <p:nvPr/>
        </p:nvSpPr>
        <p:spPr>
          <a:xfrm>
            <a:off x="3622417" y="3136612"/>
            <a:ext cx="1826141" cy="584775"/>
          </a:xfrm>
          <a:prstGeom prst="rect">
            <a:avLst/>
          </a:prstGeom>
          <a:noFill/>
        </p:spPr>
        <p:txBody>
          <a:bodyPr wrap="none" rtlCol="0">
            <a:spAutoFit/>
          </a:bodyPr>
          <a:lstStyle/>
          <a:p>
            <a:r>
              <a:rPr kumimoji="1" lang="ja-JP" altLang="en-US" sz="3200"/>
              <a:t>該当なし</a:t>
            </a:r>
          </a:p>
        </p:txBody>
      </p:sp>
    </p:spTree>
    <p:extLst>
      <p:ext uri="{BB962C8B-B14F-4D97-AF65-F5344CB8AC3E}">
        <p14:creationId xmlns:p14="http://schemas.microsoft.com/office/powerpoint/2010/main" val="3807990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2"/>
          <p:cNvSpPr txBox="1">
            <a:spLocks noGrp="1"/>
          </p:cNvSpPr>
          <p:nvPr>
            <p:ph type="ctrTitle"/>
          </p:nvPr>
        </p:nvSpPr>
        <p:spPr>
          <a:xfrm>
            <a:off x="754719" y="1185005"/>
            <a:ext cx="7812359" cy="359114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lt1"/>
              </a:buClr>
              <a:buSzPts val="1350"/>
              <a:buFont typeface="Calibri"/>
              <a:buNone/>
            </a:pPr>
            <a:r>
              <a:rPr lang="en-US" sz="4400" dirty="0"/>
              <a:t>Structure – function relationship in glaucoma</a:t>
            </a:r>
            <a:endParaRPr sz="4400" dirty="0"/>
          </a:p>
        </p:txBody>
      </p:sp>
      <p:sp>
        <p:nvSpPr>
          <p:cNvPr id="83" name="Google Shape;83;p12"/>
          <p:cNvSpPr txBox="1"/>
          <p:nvPr/>
        </p:nvSpPr>
        <p:spPr>
          <a:xfrm>
            <a:off x="4724400" y="529516"/>
            <a:ext cx="3945562" cy="307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ja-JP" altLang="en-US" sz="1800">
                <a:solidFill>
                  <a:srgbClr val="212121"/>
                </a:solidFill>
                <a:highlight>
                  <a:srgbClr val="FFFFFF"/>
                </a:highlight>
              </a:rPr>
              <a:t>緑内障学会</a:t>
            </a:r>
            <a:r>
              <a:rPr lang="ja-JP" sz="1800">
                <a:solidFill>
                  <a:srgbClr val="212121"/>
                </a:solidFill>
                <a:highlight>
                  <a:srgbClr val="FFFFFF"/>
                </a:highlight>
              </a:rPr>
              <a:t>モーニングセミナー</a:t>
            </a:r>
            <a:r>
              <a:rPr lang="ja-JP" sz="1800" b="0" i="0" u="none" strike="noStrike" cap="none">
                <a:solidFill>
                  <a:srgbClr val="000000"/>
                </a:solidFill>
                <a:latin typeface="Arial"/>
                <a:ea typeface="Arial"/>
                <a:cs typeface="Arial"/>
                <a:sym typeface="Arial"/>
              </a:rPr>
              <a:t>　201</a:t>
            </a:r>
            <a:r>
              <a:rPr lang="ja-JP" sz="1800"/>
              <a:t>8</a:t>
            </a:r>
            <a:r>
              <a:rPr lang="ja-JP" sz="1800" b="0" i="0" u="none" strike="noStrike" cap="none">
                <a:solidFill>
                  <a:srgbClr val="000000"/>
                </a:solidFill>
                <a:latin typeface="Arial"/>
                <a:ea typeface="Arial"/>
                <a:cs typeface="Arial"/>
                <a:sym typeface="Arial"/>
              </a:rPr>
              <a:t>/</a:t>
            </a:r>
            <a:r>
              <a:rPr lang="ja-JP" sz="1800"/>
              <a:t>9</a:t>
            </a:r>
            <a:r>
              <a:rPr lang="ja-JP" sz="1800" b="0" i="0" u="none" strike="noStrike" cap="none">
                <a:solidFill>
                  <a:srgbClr val="000000"/>
                </a:solidFill>
                <a:latin typeface="Arial"/>
                <a:ea typeface="Arial"/>
                <a:cs typeface="Arial"/>
                <a:sym typeface="Arial"/>
              </a:rPr>
              <a:t>/</a:t>
            </a:r>
            <a:r>
              <a:rPr lang="ja-JP" sz="1800"/>
              <a:t>1</a:t>
            </a:r>
            <a:r>
              <a:rPr lang="ja-JP" sz="1800" b="0" i="0" u="none" strike="noStrike" cap="none">
                <a:solidFill>
                  <a:srgbClr val="000000"/>
                </a:solidFill>
                <a:latin typeface="Arial"/>
                <a:ea typeface="Arial"/>
                <a:cs typeface="Arial"/>
                <a:sym typeface="Arial"/>
              </a:rPr>
              <a:t>6</a:t>
            </a:r>
            <a:endParaRPr sz="1800" dirty="0"/>
          </a:p>
        </p:txBody>
      </p:sp>
    </p:spTree>
    <p:extLst>
      <p:ext uri="{BB962C8B-B14F-4D97-AF65-F5344CB8AC3E}">
        <p14:creationId xmlns:p14="http://schemas.microsoft.com/office/powerpoint/2010/main" val="7184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3C3359-E284-FE41-AD08-A0C6F4D09678}"/>
              </a:ext>
            </a:extLst>
          </p:cNvPr>
          <p:cNvSpPr>
            <a:spLocks noGrp="1"/>
          </p:cNvSpPr>
          <p:nvPr>
            <p:ph type="title"/>
          </p:nvPr>
        </p:nvSpPr>
        <p:spPr>
          <a:xfrm>
            <a:off x="628650" y="85726"/>
            <a:ext cx="7886700" cy="1325700"/>
          </a:xfrm>
        </p:spPr>
        <p:txBody>
          <a:bodyPr/>
          <a:lstStyle/>
          <a:p>
            <a:r>
              <a:rPr kumimoji="1" lang="en-US" altLang="ja-JP" dirty="0"/>
              <a:t>HFA24-2</a:t>
            </a:r>
            <a:r>
              <a:rPr kumimoji="1" lang="ja-JP" altLang="en-US"/>
              <a:t>測定点と</a:t>
            </a:r>
            <a:r>
              <a:rPr kumimoji="1" lang="en-US" altLang="ja-JP" dirty="0"/>
              <a:t>ONH</a:t>
            </a:r>
            <a:r>
              <a:rPr kumimoji="1" lang="ja-JP" altLang="en-US"/>
              <a:t>の対応</a:t>
            </a:r>
          </a:p>
        </p:txBody>
      </p:sp>
      <p:pic>
        <p:nvPicPr>
          <p:cNvPr id="7" name="図 6">
            <a:extLst>
              <a:ext uri="{FF2B5EF4-FFF2-40B4-BE49-F238E27FC236}">
                <a16:creationId xmlns:a16="http://schemas.microsoft.com/office/drawing/2014/main" id="{0C69819E-EF6F-1B43-B16B-67147F05B087}"/>
              </a:ext>
            </a:extLst>
          </p:cNvPr>
          <p:cNvPicPr>
            <a:picLocks noChangeAspect="1"/>
          </p:cNvPicPr>
          <p:nvPr/>
        </p:nvPicPr>
        <p:blipFill>
          <a:blip r:embed="rId3"/>
          <a:stretch>
            <a:fillRect/>
          </a:stretch>
        </p:blipFill>
        <p:spPr>
          <a:xfrm>
            <a:off x="2235200" y="4263986"/>
            <a:ext cx="4673600" cy="2374900"/>
          </a:xfrm>
          <a:prstGeom prst="rect">
            <a:avLst/>
          </a:prstGeom>
        </p:spPr>
      </p:pic>
      <p:sp>
        <p:nvSpPr>
          <p:cNvPr id="8" name="正方形/長方形 7">
            <a:extLst>
              <a:ext uri="{FF2B5EF4-FFF2-40B4-BE49-F238E27FC236}">
                <a16:creationId xmlns:a16="http://schemas.microsoft.com/office/drawing/2014/main" id="{67476DDD-0755-2D4A-9C90-AC126AE8A248}"/>
              </a:ext>
            </a:extLst>
          </p:cNvPr>
          <p:cNvSpPr/>
          <p:nvPr/>
        </p:nvSpPr>
        <p:spPr>
          <a:xfrm>
            <a:off x="5784601" y="6412012"/>
            <a:ext cx="3137397" cy="307777"/>
          </a:xfrm>
          <a:prstGeom prst="rect">
            <a:avLst/>
          </a:prstGeom>
        </p:spPr>
        <p:txBody>
          <a:bodyPr wrap="none">
            <a:spAutoFit/>
          </a:bodyPr>
          <a:lstStyle/>
          <a:p>
            <a:r>
              <a:rPr lang="en-US" altLang="ja-JP" dirty="0" err="1">
                <a:latin typeface="Times" pitchFamily="2" charset="0"/>
              </a:rPr>
              <a:t>Garway</a:t>
            </a:r>
            <a:r>
              <a:rPr lang="en-US" altLang="ja-JP" dirty="0">
                <a:latin typeface="Times" pitchFamily="2" charset="0"/>
              </a:rPr>
              <a:t>-Heath DF, Ophthalmology 2000</a:t>
            </a:r>
            <a:endParaRPr lang="en-US" altLang="ja-JP" dirty="0">
              <a:effectLst/>
              <a:latin typeface="Times" pitchFamily="2" charset="0"/>
            </a:endParaRPr>
          </a:p>
        </p:txBody>
      </p:sp>
      <p:grpSp>
        <p:nvGrpSpPr>
          <p:cNvPr id="10" name="グループ化 9">
            <a:extLst>
              <a:ext uri="{FF2B5EF4-FFF2-40B4-BE49-F238E27FC236}">
                <a16:creationId xmlns:a16="http://schemas.microsoft.com/office/drawing/2014/main" id="{B7521BFB-9BFB-694A-BD0B-0DA7457F6096}"/>
              </a:ext>
            </a:extLst>
          </p:cNvPr>
          <p:cNvGrpSpPr/>
          <p:nvPr/>
        </p:nvGrpSpPr>
        <p:grpSpPr>
          <a:xfrm>
            <a:off x="0" y="2163743"/>
            <a:ext cx="9144000" cy="2311400"/>
            <a:chOff x="628650" y="1690826"/>
            <a:chExt cx="9207500" cy="2311400"/>
          </a:xfrm>
        </p:grpSpPr>
        <p:pic>
          <p:nvPicPr>
            <p:cNvPr id="4" name="図 3">
              <a:extLst>
                <a:ext uri="{FF2B5EF4-FFF2-40B4-BE49-F238E27FC236}">
                  <a16:creationId xmlns:a16="http://schemas.microsoft.com/office/drawing/2014/main" id="{592DD7FF-CD58-6246-B015-196366AB210E}"/>
                </a:ext>
              </a:extLst>
            </p:cNvPr>
            <p:cNvPicPr>
              <a:picLocks noChangeAspect="1"/>
            </p:cNvPicPr>
            <p:nvPr/>
          </p:nvPicPr>
          <p:blipFill>
            <a:blip r:embed="rId4"/>
            <a:stretch>
              <a:fillRect/>
            </a:stretch>
          </p:blipFill>
          <p:spPr>
            <a:xfrm>
              <a:off x="628650" y="1690826"/>
              <a:ext cx="3073400" cy="2311400"/>
            </a:xfrm>
            <a:prstGeom prst="rect">
              <a:avLst/>
            </a:prstGeom>
          </p:spPr>
        </p:pic>
        <p:pic>
          <p:nvPicPr>
            <p:cNvPr id="5" name="図 4">
              <a:extLst>
                <a:ext uri="{FF2B5EF4-FFF2-40B4-BE49-F238E27FC236}">
                  <a16:creationId xmlns:a16="http://schemas.microsoft.com/office/drawing/2014/main" id="{992AEAE3-38B9-AB4D-8659-B940096926AE}"/>
                </a:ext>
              </a:extLst>
            </p:cNvPr>
            <p:cNvPicPr>
              <a:picLocks noChangeAspect="1"/>
            </p:cNvPicPr>
            <p:nvPr/>
          </p:nvPicPr>
          <p:blipFill rotWithShape="1">
            <a:blip r:embed="rId5"/>
            <a:srcRect t="47223"/>
            <a:stretch/>
          </p:blipFill>
          <p:spPr>
            <a:xfrm>
              <a:off x="6775450" y="1690826"/>
              <a:ext cx="3060700" cy="2084526"/>
            </a:xfrm>
            <a:prstGeom prst="rect">
              <a:avLst/>
            </a:prstGeom>
          </p:spPr>
        </p:pic>
        <p:pic>
          <p:nvPicPr>
            <p:cNvPr id="9" name="図 8">
              <a:extLst>
                <a:ext uri="{FF2B5EF4-FFF2-40B4-BE49-F238E27FC236}">
                  <a16:creationId xmlns:a16="http://schemas.microsoft.com/office/drawing/2014/main" id="{9161E0F4-216B-4246-8FBC-B271763FD9ED}"/>
                </a:ext>
              </a:extLst>
            </p:cNvPr>
            <p:cNvPicPr>
              <a:picLocks noChangeAspect="1"/>
            </p:cNvPicPr>
            <p:nvPr/>
          </p:nvPicPr>
          <p:blipFill rotWithShape="1">
            <a:blip r:embed="rId5"/>
            <a:srcRect b="55671"/>
            <a:stretch/>
          </p:blipFill>
          <p:spPr>
            <a:xfrm>
              <a:off x="3702050" y="1690826"/>
              <a:ext cx="3060700" cy="1750874"/>
            </a:xfrm>
            <a:prstGeom prst="rect">
              <a:avLst/>
            </a:prstGeom>
          </p:spPr>
        </p:pic>
      </p:grpSp>
      <p:sp>
        <p:nvSpPr>
          <p:cNvPr id="11" name="テキスト ボックス 10">
            <a:extLst>
              <a:ext uri="{FF2B5EF4-FFF2-40B4-BE49-F238E27FC236}">
                <a16:creationId xmlns:a16="http://schemas.microsoft.com/office/drawing/2014/main" id="{68434D2A-F534-704E-9F0F-1A57EA342BB0}"/>
              </a:ext>
            </a:extLst>
          </p:cNvPr>
          <p:cNvSpPr txBox="1"/>
          <p:nvPr/>
        </p:nvSpPr>
        <p:spPr>
          <a:xfrm>
            <a:off x="1521325" y="1191776"/>
            <a:ext cx="6101350" cy="738664"/>
          </a:xfrm>
          <a:prstGeom prst="rect">
            <a:avLst/>
          </a:prstGeom>
          <a:noFill/>
          <a:ln>
            <a:solidFill>
              <a:schemeClr val="tx1"/>
            </a:solidFill>
          </a:ln>
        </p:spPr>
        <p:txBody>
          <a:bodyPr wrap="none" rtlCol="0">
            <a:spAutoFit/>
          </a:bodyPr>
          <a:lstStyle/>
          <a:p>
            <a:r>
              <a:rPr kumimoji="1" lang="ja-JP" altLang="en-US"/>
              <a:t>対象；</a:t>
            </a:r>
            <a:r>
              <a:rPr kumimoji="1" lang="en-US" altLang="ja-JP" dirty="0"/>
              <a:t>69</a:t>
            </a:r>
            <a:r>
              <a:rPr kumimoji="1" lang="ja-JP" altLang="en-US"/>
              <a:t>眼の</a:t>
            </a:r>
            <a:r>
              <a:rPr kumimoji="1" lang="en-US" altLang="ja-JP" dirty="0"/>
              <a:t>NFLD</a:t>
            </a:r>
          </a:p>
          <a:p>
            <a:r>
              <a:rPr kumimoji="1" lang="ja-JP" altLang="en-US"/>
              <a:t>方法；眼底写真と</a:t>
            </a:r>
            <a:r>
              <a:rPr kumimoji="1" lang="en-US" altLang="ja-JP" dirty="0"/>
              <a:t>HFA</a:t>
            </a:r>
            <a:r>
              <a:rPr kumimoji="1" lang="ja-JP" altLang="en-US"/>
              <a:t>測定点を重ね合わせ</a:t>
            </a:r>
            <a:endParaRPr kumimoji="1" lang="en-US" altLang="ja-JP" dirty="0"/>
          </a:p>
          <a:p>
            <a:r>
              <a:rPr kumimoji="1" lang="en-US" altLang="ja-JP" dirty="0"/>
              <a:t>22</a:t>
            </a:r>
            <a:r>
              <a:rPr kumimoji="1" lang="ja-JP" altLang="en-US"/>
              <a:t>（</a:t>
            </a:r>
            <a:r>
              <a:rPr kumimoji="1" lang="en-US" altLang="ja-JP" dirty="0"/>
              <a:t>4−58</a:t>
            </a:r>
            <a:r>
              <a:rPr kumimoji="1" lang="ja-JP" altLang="en-US"/>
              <a:t>）枚の</a:t>
            </a:r>
            <a:r>
              <a:rPr kumimoji="1" lang="en-US" altLang="ja-JP" dirty="0"/>
              <a:t>NFLD</a:t>
            </a:r>
            <a:r>
              <a:rPr kumimoji="1" lang="ja-JP" altLang="en-US"/>
              <a:t>から、視神経との対応を検討。クラスターとした</a:t>
            </a:r>
          </a:p>
        </p:txBody>
      </p:sp>
    </p:spTree>
    <p:extLst>
      <p:ext uri="{BB962C8B-B14F-4D97-AF65-F5344CB8AC3E}">
        <p14:creationId xmlns:p14="http://schemas.microsoft.com/office/powerpoint/2010/main" val="2897790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958850" y="333375"/>
            <a:ext cx="7429500" cy="730250"/>
          </a:xfrm>
        </p:spPr>
        <p:txBody>
          <a:bodyPr>
            <a:normAutofit fontScale="90000"/>
          </a:bodyPr>
          <a:lstStyle/>
          <a:p>
            <a:pPr>
              <a:defRPr/>
            </a:pPr>
            <a:r>
              <a:rPr lang="ja-JP" altLang="en-US" sz="4000" dirty="0">
                <a:latin typeface="+mn-ea"/>
                <a:ea typeface="+mn-ea"/>
              </a:rPr>
              <a:t>黄斑部と視野障害との関係</a:t>
            </a:r>
            <a:br>
              <a:rPr lang="en-US" altLang="ja-JP" sz="4000" dirty="0">
                <a:latin typeface="+mn-ea"/>
                <a:ea typeface="+mn-ea"/>
              </a:rPr>
            </a:br>
            <a:r>
              <a:rPr lang="en-US" altLang="ja-JP" sz="4000" dirty="0">
                <a:latin typeface="+mn-ea"/>
                <a:ea typeface="+mn-ea"/>
              </a:rPr>
              <a:t>GCC-HFA10-2</a:t>
            </a:r>
          </a:p>
        </p:txBody>
      </p:sp>
      <p:pic>
        <p:nvPicPr>
          <p:cNvPr id="128003" name="Picture 5"/>
          <p:cNvPicPr>
            <a:picLocks noChangeAspect="1" noChangeArrowheads="1"/>
          </p:cNvPicPr>
          <p:nvPr/>
        </p:nvPicPr>
        <p:blipFill>
          <a:blip r:embed="rId2">
            <a:extLst>
              <a:ext uri="{28A0092B-C50C-407E-A947-70E740481C1C}">
                <a14:useLocalDpi xmlns:a14="http://schemas.microsoft.com/office/drawing/2010/main" val="0"/>
              </a:ext>
            </a:extLst>
          </a:blip>
          <a:srcRect l="2885" t="3122" r="3990" b="3220"/>
          <a:stretch>
            <a:fillRect/>
          </a:stretch>
        </p:blipFill>
        <p:spPr bwMode="auto">
          <a:xfrm>
            <a:off x="1354138" y="1403350"/>
            <a:ext cx="6172200" cy="3733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8004" name="Line 6"/>
          <p:cNvSpPr>
            <a:spLocks noChangeShapeType="1"/>
          </p:cNvSpPr>
          <p:nvPr/>
        </p:nvSpPr>
        <p:spPr bwMode="auto">
          <a:xfrm flipV="1">
            <a:off x="1658938" y="3095625"/>
            <a:ext cx="4699000" cy="88900"/>
          </a:xfrm>
          <a:prstGeom prst="line">
            <a:avLst/>
          </a:prstGeom>
          <a:noFill/>
          <a:ln w="952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ja-JP" altLang="en-US"/>
          </a:p>
        </p:txBody>
      </p:sp>
      <p:sp>
        <p:nvSpPr>
          <p:cNvPr id="128005" name="Line 7"/>
          <p:cNvSpPr>
            <a:spLocks noChangeShapeType="1"/>
          </p:cNvSpPr>
          <p:nvPr/>
        </p:nvSpPr>
        <p:spPr bwMode="auto">
          <a:xfrm flipV="1">
            <a:off x="5849938" y="2092325"/>
            <a:ext cx="609600" cy="1219200"/>
          </a:xfrm>
          <a:prstGeom prst="line">
            <a:avLst/>
          </a:prstGeom>
          <a:noFill/>
          <a:ln w="952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ja-JP" altLang="en-US"/>
          </a:p>
        </p:txBody>
      </p:sp>
      <p:sp>
        <p:nvSpPr>
          <p:cNvPr id="128006" name="AutoShape 8"/>
          <p:cNvSpPr>
            <a:spLocks/>
          </p:cNvSpPr>
          <p:nvPr/>
        </p:nvSpPr>
        <p:spPr bwMode="auto">
          <a:xfrm>
            <a:off x="7373938" y="2270125"/>
            <a:ext cx="228600" cy="914400"/>
          </a:xfrm>
          <a:prstGeom prst="rightBrace">
            <a:avLst>
              <a:gd name="adj1" fmla="val 33333"/>
              <a:gd name="adj2" fmla="val 50000"/>
            </a:avLst>
          </a:prstGeom>
          <a:noFill/>
          <a:ln w="9525">
            <a:solidFill>
              <a:schemeClr val="accent2"/>
            </a:solidFill>
            <a:round/>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endParaRPr lang="ja-JP" altLang="en-US">
              <a:solidFill>
                <a:srgbClr val="000000"/>
              </a:solidFill>
            </a:endParaRPr>
          </a:p>
        </p:txBody>
      </p:sp>
      <p:sp>
        <p:nvSpPr>
          <p:cNvPr id="128007" name="Line 9"/>
          <p:cNvSpPr>
            <a:spLocks noChangeShapeType="1"/>
          </p:cNvSpPr>
          <p:nvPr/>
        </p:nvSpPr>
        <p:spPr bwMode="auto">
          <a:xfrm>
            <a:off x="6484938" y="2270125"/>
            <a:ext cx="1143000" cy="0"/>
          </a:xfrm>
          <a:prstGeom prst="line">
            <a:avLst/>
          </a:prstGeom>
          <a:noFill/>
          <a:ln w="9525">
            <a:solidFill>
              <a:schemeClr val="accent2"/>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ja-JP" altLang="en-US"/>
          </a:p>
        </p:txBody>
      </p:sp>
      <p:sp>
        <p:nvSpPr>
          <p:cNvPr id="128008" name="Line 10"/>
          <p:cNvSpPr>
            <a:spLocks noChangeShapeType="1"/>
          </p:cNvSpPr>
          <p:nvPr/>
        </p:nvSpPr>
        <p:spPr bwMode="auto">
          <a:xfrm>
            <a:off x="6230938" y="3184525"/>
            <a:ext cx="1447800" cy="0"/>
          </a:xfrm>
          <a:prstGeom prst="line">
            <a:avLst/>
          </a:prstGeom>
          <a:noFill/>
          <a:ln w="9525">
            <a:solidFill>
              <a:schemeClr val="accent2"/>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endParaRPr lang="ja-JP" altLang="en-US"/>
          </a:p>
        </p:txBody>
      </p:sp>
      <p:sp>
        <p:nvSpPr>
          <p:cNvPr id="128009" name="Text Box 11"/>
          <p:cNvSpPr txBox="1">
            <a:spLocks noChangeArrowheads="1"/>
          </p:cNvSpPr>
          <p:nvPr/>
        </p:nvSpPr>
        <p:spPr bwMode="auto">
          <a:xfrm>
            <a:off x="7712075" y="2397125"/>
            <a:ext cx="1108075" cy="3683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b="1">
                <a:solidFill>
                  <a:srgbClr val="333399"/>
                </a:solidFill>
              </a:rPr>
              <a:t>構造変化</a:t>
            </a:r>
            <a:endParaRPr lang="en-US" altLang="ja-JP" b="1">
              <a:solidFill>
                <a:srgbClr val="333399"/>
              </a:solidFill>
            </a:endParaRPr>
          </a:p>
        </p:txBody>
      </p:sp>
      <p:sp>
        <p:nvSpPr>
          <p:cNvPr id="128010" name="Line 13"/>
          <p:cNvSpPr>
            <a:spLocks noChangeShapeType="1"/>
          </p:cNvSpPr>
          <p:nvPr/>
        </p:nvSpPr>
        <p:spPr bwMode="auto">
          <a:xfrm>
            <a:off x="6383338" y="2066925"/>
            <a:ext cx="0" cy="3200400"/>
          </a:xfrm>
          <a:prstGeom prst="line">
            <a:avLst/>
          </a:prstGeom>
          <a:noFill/>
          <a:ln w="9525">
            <a:solidFill>
              <a:srgbClr val="008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ja-JP" altLang="en-US"/>
          </a:p>
        </p:txBody>
      </p:sp>
      <p:sp>
        <p:nvSpPr>
          <p:cNvPr id="128011" name="Text Box 15"/>
          <p:cNvSpPr txBox="1">
            <a:spLocks noChangeArrowheads="1"/>
          </p:cNvSpPr>
          <p:nvPr/>
        </p:nvSpPr>
        <p:spPr bwMode="auto">
          <a:xfrm>
            <a:off x="3463925" y="5432425"/>
            <a:ext cx="1108075" cy="3683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b="1">
                <a:solidFill>
                  <a:srgbClr val="008000"/>
                </a:solidFill>
              </a:rPr>
              <a:t>機能変化</a:t>
            </a:r>
            <a:endParaRPr lang="en-US" altLang="ja-JP" b="1">
              <a:solidFill>
                <a:srgbClr val="008000"/>
              </a:solidFill>
            </a:endParaRPr>
          </a:p>
        </p:txBody>
      </p:sp>
      <p:sp>
        <p:nvSpPr>
          <p:cNvPr id="128012" name="Line 16"/>
          <p:cNvSpPr>
            <a:spLocks noChangeShapeType="1"/>
          </p:cNvSpPr>
          <p:nvPr/>
        </p:nvSpPr>
        <p:spPr bwMode="auto">
          <a:xfrm>
            <a:off x="1735138" y="2625725"/>
            <a:ext cx="0" cy="2590800"/>
          </a:xfrm>
          <a:prstGeom prst="line">
            <a:avLst/>
          </a:prstGeom>
          <a:noFill/>
          <a:ln w="9525">
            <a:solidFill>
              <a:srgbClr val="008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ja-JP" altLang="en-US"/>
          </a:p>
        </p:txBody>
      </p:sp>
      <p:sp>
        <p:nvSpPr>
          <p:cNvPr id="128013" name="Oval 17"/>
          <p:cNvSpPr>
            <a:spLocks noChangeArrowheads="1"/>
          </p:cNvSpPr>
          <p:nvPr/>
        </p:nvSpPr>
        <p:spPr bwMode="auto">
          <a:xfrm rot="1314825">
            <a:off x="5824538" y="1770063"/>
            <a:ext cx="635000" cy="1828800"/>
          </a:xfrm>
          <a:prstGeom prst="ellipse">
            <a:avLst/>
          </a:prstGeom>
          <a:noFill/>
          <a:ln w="19050" algn="ctr">
            <a:solidFill>
              <a:srgbClr val="D60093"/>
            </a:solidFill>
            <a:round/>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endParaRPr lang="ja-JP" altLang="en-US">
              <a:solidFill>
                <a:srgbClr val="000000"/>
              </a:solidFill>
            </a:endParaRPr>
          </a:p>
        </p:txBody>
      </p:sp>
      <p:sp>
        <p:nvSpPr>
          <p:cNvPr id="128014" name="Text Box 19"/>
          <p:cNvSpPr txBox="1">
            <a:spLocks noChangeArrowheads="1"/>
          </p:cNvSpPr>
          <p:nvPr/>
        </p:nvSpPr>
        <p:spPr bwMode="auto">
          <a:xfrm rot="-5400000">
            <a:off x="192882" y="3163094"/>
            <a:ext cx="1836737" cy="3079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400">
                <a:solidFill>
                  <a:srgbClr val="000000"/>
                </a:solidFill>
              </a:rPr>
              <a:t>GCA-Thickness [um]</a:t>
            </a:r>
          </a:p>
        </p:txBody>
      </p:sp>
      <p:sp>
        <p:nvSpPr>
          <p:cNvPr id="128015" name="Text Box 20"/>
          <p:cNvSpPr txBox="1">
            <a:spLocks noChangeArrowheads="1"/>
          </p:cNvSpPr>
          <p:nvPr/>
        </p:nvSpPr>
        <p:spPr bwMode="auto">
          <a:xfrm>
            <a:off x="5584825" y="5219700"/>
            <a:ext cx="2055813" cy="33813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1600">
                <a:solidFill>
                  <a:srgbClr val="000000"/>
                </a:solidFill>
                <a:latin typeface="ＭＳ Ｐゴシック" pitchFamily="50" charset="-128"/>
              </a:rPr>
              <a:t>中心部視野感度</a:t>
            </a:r>
            <a:r>
              <a:rPr lang="en-US" altLang="ja-JP" sz="1600">
                <a:solidFill>
                  <a:srgbClr val="000000"/>
                </a:solidFill>
                <a:latin typeface="ＭＳ Ｐゴシック" pitchFamily="50" charset="-128"/>
              </a:rPr>
              <a:t> [dB]</a:t>
            </a:r>
          </a:p>
        </p:txBody>
      </p:sp>
      <p:sp>
        <p:nvSpPr>
          <p:cNvPr id="128016" name="AutoShape 12"/>
          <p:cNvSpPr>
            <a:spLocks/>
          </p:cNvSpPr>
          <p:nvPr/>
        </p:nvSpPr>
        <p:spPr bwMode="auto">
          <a:xfrm rot="5400000">
            <a:off x="3875088" y="2886075"/>
            <a:ext cx="381000" cy="4635500"/>
          </a:xfrm>
          <a:prstGeom prst="rightBrace">
            <a:avLst>
              <a:gd name="adj1" fmla="val 101389"/>
              <a:gd name="adj2" fmla="val 50000"/>
            </a:avLst>
          </a:prstGeom>
          <a:noFill/>
          <a:ln w="9525">
            <a:solidFill>
              <a:srgbClr val="008000"/>
            </a:solidFill>
            <a:round/>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endParaRPr lang="ja-JP" altLang="en-US">
              <a:solidFill>
                <a:srgbClr val="000000"/>
              </a:solidFill>
            </a:endParaRPr>
          </a:p>
        </p:txBody>
      </p:sp>
      <p:sp>
        <p:nvSpPr>
          <p:cNvPr id="128017" name="Line 21"/>
          <p:cNvSpPr>
            <a:spLocks noChangeShapeType="1"/>
          </p:cNvSpPr>
          <p:nvPr/>
        </p:nvSpPr>
        <p:spPr bwMode="auto">
          <a:xfrm>
            <a:off x="5849938" y="3360738"/>
            <a:ext cx="0" cy="685800"/>
          </a:xfrm>
          <a:prstGeom prst="line">
            <a:avLst/>
          </a:prstGeom>
          <a:noFill/>
          <a:ln w="9525">
            <a:solidFill>
              <a:srgbClr val="D60093"/>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ja-JP" altLang="en-US"/>
          </a:p>
        </p:txBody>
      </p:sp>
      <p:sp>
        <p:nvSpPr>
          <p:cNvPr id="128018" name="Text Box 22"/>
          <p:cNvSpPr txBox="1">
            <a:spLocks noChangeArrowheads="1"/>
          </p:cNvSpPr>
          <p:nvPr/>
        </p:nvSpPr>
        <p:spPr bwMode="auto">
          <a:xfrm>
            <a:off x="5808663" y="3752850"/>
            <a:ext cx="590550"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a:solidFill>
                  <a:srgbClr val="D60093"/>
                </a:solidFill>
              </a:rPr>
              <a:t>3dB</a:t>
            </a:r>
          </a:p>
        </p:txBody>
      </p:sp>
      <p:sp>
        <p:nvSpPr>
          <p:cNvPr id="128019" name="Text Box 23"/>
          <p:cNvSpPr txBox="1">
            <a:spLocks noChangeArrowheads="1"/>
          </p:cNvSpPr>
          <p:nvPr/>
        </p:nvSpPr>
        <p:spPr bwMode="auto">
          <a:xfrm>
            <a:off x="6459538" y="2551113"/>
            <a:ext cx="819150" cy="3667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a:solidFill>
                  <a:srgbClr val="D60093"/>
                </a:solidFill>
              </a:rPr>
              <a:t>30 </a:t>
            </a:r>
            <a:r>
              <a:rPr lang="el-GR" altLang="ja-JP">
                <a:solidFill>
                  <a:srgbClr val="D60093"/>
                </a:solidFill>
                <a:latin typeface="Arial Unicode MS" pitchFamily="50" charset="-128"/>
                <a:ea typeface="Arial Unicode MS" pitchFamily="50" charset="-128"/>
                <a:cs typeface="Arial Unicode MS" pitchFamily="50" charset="-128"/>
              </a:rPr>
              <a:t>μ</a:t>
            </a:r>
            <a:r>
              <a:rPr lang="en-US" altLang="ja-JP">
                <a:solidFill>
                  <a:srgbClr val="D60093"/>
                </a:solidFill>
                <a:latin typeface="Arial Unicode MS" pitchFamily="50" charset="-128"/>
                <a:ea typeface="Arial Unicode MS" pitchFamily="50" charset="-128"/>
                <a:cs typeface="Arial Unicode MS" pitchFamily="50" charset="-128"/>
              </a:rPr>
              <a:t>m</a:t>
            </a:r>
            <a:endParaRPr lang="el-GR" altLang="ja-JP">
              <a:solidFill>
                <a:srgbClr val="D60093"/>
              </a:solidFill>
              <a:latin typeface="Arial Unicode MS" pitchFamily="50" charset="-128"/>
              <a:ea typeface="Arial Unicode MS" pitchFamily="50" charset="-128"/>
              <a:cs typeface="Arial Unicode MS" pitchFamily="50" charset="-128"/>
            </a:endParaRPr>
          </a:p>
        </p:txBody>
      </p:sp>
      <p:sp>
        <p:nvSpPr>
          <p:cNvPr id="128020" name="Line 24"/>
          <p:cNvSpPr>
            <a:spLocks noChangeShapeType="1"/>
          </p:cNvSpPr>
          <p:nvPr/>
        </p:nvSpPr>
        <p:spPr bwMode="auto">
          <a:xfrm>
            <a:off x="6383338" y="3398838"/>
            <a:ext cx="0" cy="685800"/>
          </a:xfrm>
          <a:prstGeom prst="line">
            <a:avLst/>
          </a:prstGeom>
          <a:noFill/>
          <a:ln w="9525">
            <a:solidFill>
              <a:srgbClr val="D60093"/>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ja-JP" altLang="en-US"/>
          </a:p>
        </p:txBody>
      </p:sp>
      <p:sp>
        <p:nvSpPr>
          <p:cNvPr id="70677" name="テキスト ボックス 1"/>
          <p:cNvSpPr txBox="1">
            <a:spLocks noChangeArrowheads="1"/>
          </p:cNvSpPr>
          <p:nvPr/>
        </p:nvSpPr>
        <p:spPr bwMode="auto">
          <a:xfrm>
            <a:off x="468313" y="6084888"/>
            <a:ext cx="8581195" cy="584775"/>
          </a:xfrm>
          <a:prstGeom prst="rect">
            <a:avLst/>
          </a:prstGeom>
          <a:solidFill>
            <a:srgbClr val="3333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3200">
                <a:solidFill>
                  <a:srgbClr val="FFFF00"/>
                </a:solidFill>
              </a:rPr>
              <a:t>より中心部の視野障害を</a:t>
            </a:r>
            <a:r>
              <a:rPr lang="en-US" altLang="ja-JP" sz="3200" dirty="0">
                <a:solidFill>
                  <a:srgbClr val="FFFF00"/>
                </a:solidFill>
              </a:rPr>
              <a:t>GGIPL</a:t>
            </a:r>
            <a:r>
              <a:rPr lang="ja-JP" altLang="en-US" sz="3200">
                <a:solidFill>
                  <a:srgbClr val="FFFF00"/>
                </a:solidFill>
              </a:rPr>
              <a:t>は鋭敏に検出？</a:t>
            </a:r>
          </a:p>
        </p:txBody>
      </p:sp>
      <p:sp>
        <p:nvSpPr>
          <p:cNvPr id="128022" name="テキスト ボックス 1"/>
          <p:cNvSpPr txBox="1">
            <a:spLocks noChangeArrowheads="1"/>
          </p:cNvSpPr>
          <p:nvPr/>
        </p:nvSpPr>
        <p:spPr bwMode="auto">
          <a:xfrm>
            <a:off x="6707188" y="5580063"/>
            <a:ext cx="1681162"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dirty="0">
                <a:solidFill>
                  <a:srgbClr val="000000"/>
                </a:solidFill>
              </a:rPr>
              <a:t>（</a:t>
            </a:r>
            <a:r>
              <a:rPr lang="en-US" altLang="ja-JP" dirty="0">
                <a:solidFill>
                  <a:srgbClr val="000000"/>
                </a:solidFill>
              </a:rPr>
              <a:t>JIKEI</a:t>
            </a:r>
            <a:r>
              <a:rPr lang="ja-JP" altLang="en-US" dirty="0">
                <a:solidFill>
                  <a:srgbClr val="000000"/>
                </a:solidFill>
              </a:rPr>
              <a:t>　</a:t>
            </a:r>
            <a:r>
              <a:rPr lang="en-US" altLang="ja-JP" dirty="0">
                <a:solidFill>
                  <a:srgbClr val="000000"/>
                </a:solidFill>
              </a:rPr>
              <a:t>DETA)</a:t>
            </a:r>
            <a:endParaRPr lang="ja-JP" altLang="en-US" dirty="0">
              <a:solidFill>
                <a:srgbClr val="000000"/>
              </a:solidFill>
            </a:endParaRPr>
          </a:p>
        </p:txBody>
      </p:sp>
    </p:spTree>
    <p:extLst>
      <p:ext uri="{BB962C8B-B14F-4D97-AF65-F5344CB8AC3E}">
        <p14:creationId xmlns:p14="http://schemas.microsoft.com/office/powerpoint/2010/main" val="35360136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677"/>
                                        </p:tgtEl>
                                        <p:attrNameLst>
                                          <p:attrName>style.visibility</p:attrName>
                                        </p:attrNameLst>
                                      </p:cBhvr>
                                      <p:to>
                                        <p:strVal val="visible"/>
                                      </p:to>
                                    </p:set>
                                    <p:animEffect transition="in" filter="fade">
                                      <p:cBhvr>
                                        <p:cTn id="7" dur="500"/>
                                        <p:tgtEl>
                                          <p:spTgt spid="70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7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5D0D1F-ED55-8F48-A461-8CB53C306B6B}"/>
              </a:ext>
            </a:extLst>
          </p:cNvPr>
          <p:cNvSpPr>
            <a:spLocks noGrp="1"/>
          </p:cNvSpPr>
          <p:nvPr>
            <p:ph type="title"/>
          </p:nvPr>
        </p:nvSpPr>
        <p:spPr>
          <a:xfrm>
            <a:off x="628650" y="34926"/>
            <a:ext cx="7886700" cy="1325700"/>
          </a:xfrm>
        </p:spPr>
        <p:txBody>
          <a:bodyPr/>
          <a:lstStyle/>
          <a:p>
            <a:r>
              <a:rPr lang="en-US" altLang="ja-JP" sz="3600" dirty="0" err="1">
                <a:latin typeface="Times" pitchFamily="2" charset="0"/>
              </a:rPr>
              <a:t>Garway</a:t>
            </a:r>
            <a:r>
              <a:rPr lang="en-US" altLang="ja-JP" sz="3600" dirty="0">
                <a:latin typeface="Times" pitchFamily="2" charset="0"/>
              </a:rPr>
              <a:t>-Heath Map</a:t>
            </a:r>
            <a:r>
              <a:rPr lang="ja-JP" altLang="en-US" sz="3600">
                <a:latin typeface="Times" pitchFamily="2" charset="0"/>
              </a:rPr>
              <a:t>の検討</a:t>
            </a:r>
            <a:endParaRPr kumimoji="1" lang="ja-JP" altLang="en-US" sz="3600"/>
          </a:p>
        </p:txBody>
      </p:sp>
      <p:pic>
        <p:nvPicPr>
          <p:cNvPr id="6" name="図 5">
            <a:extLst>
              <a:ext uri="{FF2B5EF4-FFF2-40B4-BE49-F238E27FC236}">
                <a16:creationId xmlns:a16="http://schemas.microsoft.com/office/drawing/2014/main" id="{5F269574-DECA-A64B-B15E-F6985015CB0C}"/>
              </a:ext>
            </a:extLst>
          </p:cNvPr>
          <p:cNvPicPr>
            <a:picLocks noChangeAspect="1"/>
          </p:cNvPicPr>
          <p:nvPr/>
        </p:nvPicPr>
        <p:blipFill rotWithShape="1">
          <a:blip r:embed="rId3"/>
          <a:srcRect r="48936"/>
          <a:stretch/>
        </p:blipFill>
        <p:spPr>
          <a:xfrm>
            <a:off x="822404" y="2593777"/>
            <a:ext cx="3048000" cy="2286000"/>
          </a:xfrm>
          <a:prstGeom prst="rect">
            <a:avLst/>
          </a:prstGeom>
        </p:spPr>
      </p:pic>
      <p:pic>
        <p:nvPicPr>
          <p:cNvPr id="7" name="図 6">
            <a:extLst>
              <a:ext uri="{FF2B5EF4-FFF2-40B4-BE49-F238E27FC236}">
                <a16:creationId xmlns:a16="http://schemas.microsoft.com/office/drawing/2014/main" id="{A2A19CB1-0EE4-6548-B96A-1203B6090751}"/>
              </a:ext>
            </a:extLst>
          </p:cNvPr>
          <p:cNvPicPr>
            <a:picLocks noChangeAspect="1"/>
          </p:cNvPicPr>
          <p:nvPr/>
        </p:nvPicPr>
        <p:blipFill rotWithShape="1">
          <a:blip r:embed="rId3"/>
          <a:srcRect l="51596"/>
          <a:stretch/>
        </p:blipFill>
        <p:spPr>
          <a:xfrm>
            <a:off x="4572000" y="2070798"/>
            <a:ext cx="4124325" cy="3263202"/>
          </a:xfrm>
          <a:prstGeom prst="rect">
            <a:avLst/>
          </a:prstGeom>
          <a:ln w="19050">
            <a:noFill/>
          </a:ln>
        </p:spPr>
      </p:pic>
      <p:grpSp>
        <p:nvGrpSpPr>
          <p:cNvPr id="25" name="グループ化 24">
            <a:extLst>
              <a:ext uri="{FF2B5EF4-FFF2-40B4-BE49-F238E27FC236}">
                <a16:creationId xmlns:a16="http://schemas.microsoft.com/office/drawing/2014/main" id="{3339E256-4F2F-E446-88F8-802D66D976FF}"/>
              </a:ext>
            </a:extLst>
          </p:cNvPr>
          <p:cNvGrpSpPr/>
          <p:nvPr/>
        </p:nvGrpSpPr>
        <p:grpSpPr>
          <a:xfrm>
            <a:off x="4743450" y="2286000"/>
            <a:ext cx="3914775" cy="3429459"/>
            <a:chOff x="4743450" y="2286000"/>
            <a:chExt cx="3914775" cy="3429459"/>
          </a:xfrm>
        </p:grpSpPr>
        <p:sp>
          <p:nvSpPr>
            <p:cNvPr id="8" name="テキスト ボックス 7">
              <a:extLst>
                <a:ext uri="{FF2B5EF4-FFF2-40B4-BE49-F238E27FC236}">
                  <a16:creationId xmlns:a16="http://schemas.microsoft.com/office/drawing/2014/main" id="{F1450BFB-9C89-2442-81B1-04CE726125DA}"/>
                </a:ext>
              </a:extLst>
            </p:cNvPr>
            <p:cNvSpPr txBox="1"/>
            <p:nvPr/>
          </p:nvSpPr>
          <p:spPr>
            <a:xfrm>
              <a:off x="4743450" y="4000500"/>
              <a:ext cx="631904" cy="307777"/>
            </a:xfrm>
            <a:prstGeom prst="rect">
              <a:avLst/>
            </a:prstGeom>
            <a:noFill/>
            <a:ln w="19050">
              <a:solidFill>
                <a:srgbClr val="00B0F0"/>
              </a:solidFill>
            </a:ln>
          </p:spPr>
          <p:txBody>
            <a:bodyPr wrap="none" rtlCol="0">
              <a:spAutoFit/>
            </a:bodyPr>
            <a:lstStyle/>
            <a:p>
              <a:r>
                <a:rPr kumimoji="1" lang="en-US" altLang="ja-JP" i="1" dirty="0"/>
                <a:t>0.093</a:t>
              </a:r>
              <a:endParaRPr kumimoji="1" lang="ja-JP" altLang="en-US" i="1"/>
            </a:p>
          </p:txBody>
        </p:sp>
        <p:sp>
          <p:nvSpPr>
            <p:cNvPr id="9" name="テキスト ボックス 8">
              <a:extLst>
                <a:ext uri="{FF2B5EF4-FFF2-40B4-BE49-F238E27FC236}">
                  <a16:creationId xmlns:a16="http://schemas.microsoft.com/office/drawing/2014/main" id="{0EA03106-9AD6-9B4F-930C-59AEB877F91A}"/>
                </a:ext>
              </a:extLst>
            </p:cNvPr>
            <p:cNvSpPr txBox="1"/>
            <p:nvPr/>
          </p:nvSpPr>
          <p:spPr>
            <a:xfrm>
              <a:off x="4857750" y="2286000"/>
              <a:ext cx="631904" cy="307777"/>
            </a:xfrm>
            <a:prstGeom prst="rect">
              <a:avLst/>
            </a:prstGeom>
            <a:noFill/>
            <a:ln w="19050">
              <a:solidFill>
                <a:srgbClr val="FF0000"/>
              </a:solidFill>
            </a:ln>
          </p:spPr>
          <p:txBody>
            <a:bodyPr wrap="none" rtlCol="0">
              <a:spAutoFit/>
            </a:bodyPr>
            <a:lstStyle/>
            <a:p>
              <a:r>
                <a:rPr kumimoji="1" lang="en-US" altLang="ja-JP" dirty="0"/>
                <a:t>0.495</a:t>
              </a:r>
              <a:endParaRPr kumimoji="1" lang="ja-JP" altLang="en-US"/>
            </a:p>
          </p:txBody>
        </p:sp>
        <p:sp>
          <p:nvSpPr>
            <p:cNvPr id="10" name="テキスト ボックス 9">
              <a:extLst>
                <a:ext uri="{FF2B5EF4-FFF2-40B4-BE49-F238E27FC236}">
                  <a16:creationId xmlns:a16="http://schemas.microsoft.com/office/drawing/2014/main" id="{312BE7C4-0B7E-EE4A-B331-C4F764F75B1E}"/>
                </a:ext>
              </a:extLst>
            </p:cNvPr>
            <p:cNvSpPr txBox="1"/>
            <p:nvPr/>
          </p:nvSpPr>
          <p:spPr>
            <a:xfrm>
              <a:off x="8026321" y="2286000"/>
              <a:ext cx="631904" cy="307777"/>
            </a:xfrm>
            <a:prstGeom prst="rect">
              <a:avLst/>
            </a:prstGeom>
            <a:noFill/>
            <a:ln w="19050">
              <a:solidFill>
                <a:srgbClr val="FFC000"/>
              </a:solidFill>
            </a:ln>
          </p:spPr>
          <p:txBody>
            <a:bodyPr wrap="none" rtlCol="0">
              <a:spAutoFit/>
            </a:bodyPr>
            <a:lstStyle/>
            <a:p>
              <a:r>
                <a:rPr kumimoji="1" lang="en-US" altLang="ja-JP" dirty="0"/>
                <a:t>0.274</a:t>
              </a:r>
              <a:endParaRPr kumimoji="1" lang="ja-JP" altLang="en-US"/>
            </a:p>
          </p:txBody>
        </p:sp>
        <p:sp>
          <p:nvSpPr>
            <p:cNvPr id="11" name="テキスト ボックス 10">
              <a:extLst>
                <a:ext uri="{FF2B5EF4-FFF2-40B4-BE49-F238E27FC236}">
                  <a16:creationId xmlns:a16="http://schemas.microsoft.com/office/drawing/2014/main" id="{ACF8A259-4C8C-F747-A2B6-513B61899EFF}"/>
                </a:ext>
              </a:extLst>
            </p:cNvPr>
            <p:cNvSpPr txBox="1"/>
            <p:nvPr/>
          </p:nvSpPr>
          <p:spPr>
            <a:xfrm>
              <a:off x="8026321" y="4000499"/>
              <a:ext cx="631904" cy="307777"/>
            </a:xfrm>
            <a:prstGeom prst="rect">
              <a:avLst/>
            </a:prstGeom>
            <a:noFill/>
            <a:ln w="19050">
              <a:solidFill>
                <a:srgbClr val="00B0F0"/>
              </a:solidFill>
            </a:ln>
          </p:spPr>
          <p:txBody>
            <a:bodyPr wrap="none" rtlCol="0">
              <a:spAutoFit/>
            </a:bodyPr>
            <a:lstStyle/>
            <a:p>
              <a:r>
                <a:rPr kumimoji="1" lang="en-US" altLang="ja-JP" i="1" dirty="0"/>
                <a:t>0.065</a:t>
              </a:r>
              <a:endParaRPr kumimoji="1" lang="ja-JP" altLang="en-US" i="1"/>
            </a:p>
          </p:txBody>
        </p:sp>
        <p:sp>
          <p:nvSpPr>
            <p:cNvPr id="12" name="テキスト ボックス 11">
              <a:extLst>
                <a:ext uri="{FF2B5EF4-FFF2-40B4-BE49-F238E27FC236}">
                  <a16:creationId xmlns:a16="http://schemas.microsoft.com/office/drawing/2014/main" id="{7D55412B-E60C-E048-9D34-7D9AA9BB8024}"/>
                </a:ext>
              </a:extLst>
            </p:cNvPr>
            <p:cNvSpPr txBox="1"/>
            <p:nvPr/>
          </p:nvSpPr>
          <p:spPr>
            <a:xfrm>
              <a:off x="7238921" y="5407682"/>
              <a:ext cx="631904" cy="307777"/>
            </a:xfrm>
            <a:prstGeom prst="rect">
              <a:avLst/>
            </a:prstGeom>
            <a:noFill/>
            <a:ln w="19050">
              <a:solidFill>
                <a:srgbClr val="FFC000"/>
              </a:solidFill>
            </a:ln>
          </p:spPr>
          <p:txBody>
            <a:bodyPr wrap="none" rtlCol="0">
              <a:spAutoFit/>
            </a:bodyPr>
            <a:lstStyle/>
            <a:p>
              <a:r>
                <a:rPr kumimoji="1" lang="en-US" altLang="ja-JP" i="1" dirty="0"/>
                <a:t>0.263</a:t>
              </a:r>
              <a:endParaRPr kumimoji="1" lang="ja-JP" altLang="en-US" i="1"/>
            </a:p>
          </p:txBody>
        </p:sp>
        <p:sp>
          <p:nvSpPr>
            <p:cNvPr id="13" name="テキスト ボックス 12">
              <a:extLst>
                <a:ext uri="{FF2B5EF4-FFF2-40B4-BE49-F238E27FC236}">
                  <a16:creationId xmlns:a16="http://schemas.microsoft.com/office/drawing/2014/main" id="{8D934CB0-88B7-174E-AD86-D80D14139BD2}"/>
                </a:ext>
              </a:extLst>
            </p:cNvPr>
            <p:cNvSpPr txBox="1"/>
            <p:nvPr/>
          </p:nvSpPr>
          <p:spPr>
            <a:xfrm>
              <a:off x="5664121" y="5407682"/>
              <a:ext cx="631904" cy="307777"/>
            </a:xfrm>
            <a:prstGeom prst="rect">
              <a:avLst/>
            </a:prstGeom>
            <a:noFill/>
            <a:ln w="19050">
              <a:solidFill>
                <a:srgbClr val="FF0000"/>
              </a:solidFill>
            </a:ln>
          </p:spPr>
          <p:txBody>
            <a:bodyPr wrap="none" rtlCol="0">
              <a:spAutoFit/>
            </a:bodyPr>
            <a:lstStyle/>
            <a:p>
              <a:r>
                <a:rPr kumimoji="1" lang="en-US" altLang="ja-JP" i="1" dirty="0"/>
                <a:t>0.598</a:t>
              </a:r>
              <a:endParaRPr kumimoji="1" lang="ja-JP" altLang="en-US" i="1"/>
            </a:p>
          </p:txBody>
        </p:sp>
      </p:grpSp>
      <p:sp>
        <p:nvSpPr>
          <p:cNvPr id="14" name="正方形/長方形 13">
            <a:extLst>
              <a:ext uri="{FF2B5EF4-FFF2-40B4-BE49-F238E27FC236}">
                <a16:creationId xmlns:a16="http://schemas.microsoft.com/office/drawing/2014/main" id="{31537B78-6E87-0E46-9A9C-B2654259F9A1}"/>
              </a:ext>
            </a:extLst>
          </p:cNvPr>
          <p:cNvSpPr/>
          <p:nvPr/>
        </p:nvSpPr>
        <p:spPr>
          <a:xfrm>
            <a:off x="4086225" y="6443632"/>
            <a:ext cx="4572000" cy="307777"/>
          </a:xfrm>
          <a:prstGeom prst="rect">
            <a:avLst/>
          </a:prstGeom>
        </p:spPr>
        <p:txBody>
          <a:bodyPr>
            <a:spAutoFit/>
          </a:bodyPr>
          <a:lstStyle/>
          <a:p>
            <a:pPr algn="r"/>
            <a:r>
              <a:rPr lang="en-US" altLang="ja-JP" dirty="0" err="1"/>
              <a:t>Pollet</a:t>
            </a:r>
            <a:r>
              <a:rPr lang="en-US" altLang="ja-JP" dirty="0"/>
              <a:t>-Villard F, et al. IOVS 2014 </a:t>
            </a:r>
            <a:endParaRPr lang="ja-JP" altLang="en-US"/>
          </a:p>
        </p:txBody>
      </p:sp>
      <p:sp>
        <p:nvSpPr>
          <p:cNvPr id="15" name="正方形/長方形 14">
            <a:extLst>
              <a:ext uri="{FF2B5EF4-FFF2-40B4-BE49-F238E27FC236}">
                <a16:creationId xmlns:a16="http://schemas.microsoft.com/office/drawing/2014/main" id="{8E5B6700-EC57-7949-9720-6C2153C15855}"/>
              </a:ext>
            </a:extLst>
          </p:cNvPr>
          <p:cNvSpPr/>
          <p:nvPr/>
        </p:nvSpPr>
        <p:spPr>
          <a:xfrm>
            <a:off x="2214563" y="1245527"/>
            <a:ext cx="4572000" cy="52322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gn="ctr"/>
            <a:r>
              <a:rPr lang="en-US" altLang="ja-JP" dirty="0">
                <a:latin typeface="Helvetica" pitchFamily="2" charset="0"/>
              </a:rPr>
              <a:t>HFA</a:t>
            </a:r>
            <a:r>
              <a:rPr lang="ja-JP" altLang="en-US">
                <a:latin typeface="Helvetica" pitchFamily="2" charset="0"/>
              </a:rPr>
              <a:t>と</a:t>
            </a:r>
            <a:r>
              <a:rPr lang="en-US" altLang="ja-JP" dirty="0">
                <a:latin typeface="Helvetica" pitchFamily="2" charset="0"/>
              </a:rPr>
              <a:t>cpRNFLT</a:t>
            </a:r>
            <a:r>
              <a:rPr lang="ja-JP" altLang="en-US">
                <a:latin typeface="Helvetica" pitchFamily="2" charset="0"/>
              </a:rPr>
              <a:t>の相関</a:t>
            </a:r>
            <a:endParaRPr lang="en-US" altLang="ja-JP" dirty="0">
              <a:latin typeface="Helvetica" pitchFamily="2" charset="0"/>
            </a:endParaRPr>
          </a:p>
          <a:p>
            <a:pPr algn="ctr"/>
            <a:r>
              <a:rPr lang="en-US" altLang="ja-JP" dirty="0">
                <a:latin typeface="Helvetica" pitchFamily="2" charset="0"/>
              </a:rPr>
              <a:t>Endpoint</a:t>
            </a:r>
            <a:r>
              <a:rPr lang="ja-JP" altLang="en-US">
                <a:latin typeface="Helvetica" pitchFamily="2" charset="0"/>
              </a:rPr>
              <a:t>；　</a:t>
            </a:r>
            <a:r>
              <a:rPr lang="en-US" altLang="ja-JP" dirty="0">
                <a:latin typeface="Helvetica" pitchFamily="2" charset="0"/>
              </a:rPr>
              <a:t>RNFLT</a:t>
            </a:r>
            <a:r>
              <a:rPr lang="ja-JP" altLang="en-US">
                <a:latin typeface="Helvetica" pitchFamily="2" charset="0"/>
              </a:rPr>
              <a:t>と視野感度の相関係数（</a:t>
            </a:r>
            <a:r>
              <a:rPr lang="en-US" altLang="ja-JP" dirty="0">
                <a:latin typeface="Helvetica" pitchFamily="2" charset="0"/>
              </a:rPr>
              <a:t>R</a:t>
            </a:r>
            <a:r>
              <a:rPr lang="en-US" altLang="ja-JP" baseline="30000" dirty="0">
                <a:latin typeface="Helvetica" pitchFamily="2" charset="0"/>
              </a:rPr>
              <a:t>2</a:t>
            </a:r>
            <a:r>
              <a:rPr lang="ja-JP" altLang="en-US">
                <a:latin typeface="Helvetica" pitchFamily="2" charset="0"/>
              </a:rPr>
              <a:t>）</a:t>
            </a:r>
            <a:endParaRPr lang="en-US" altLang="ja-JP" dirty="0">
              <a:latin typeface="Helvetica" pitchFamily="2" charset="0"/>
            </a:endParaRPr>
          </a:p>
        </p:txBody>
      </p:sp>
      <p:grpSp>
        <p:nvGrpSpPr>
          <p:cNvPr id="21" name="グループ化 20">
            <a:extLst>
              <a:ext uri="{FF2B5EF4-FFF2-40B4-BE49-F238E27FC236}">
                <a16:creationId xmlns:a16="http://schemas.microsoft.com/office/drawing/2014/main" id="{BCBA4A13-5C8C-CF42-84AB-C6F5BB227260}"/>
              </a:ext>
            </a:extLst>
          </p:cNvPr>
          <p:cNvGrpSpPr/>
          <p:nvPr/>
        </p:nvGrpSpPr>
        <p:grpSpPr>
          <a:xfrm>
            <a:off x="8707747" y="4607221"/>
            <a:ext cx="445734" cy="1124527"/>
            <a:chOff x="8712121" y="4607221"/>
            <a:chExt cx="445734" cy="1124527"/>
          </a:xfrm>
        </p:grpSpPr>
        <p:pic>
          <p:nvPicPr>
            <p:cNvPr id="17" name="図 16">
              <a:extLst>
                <a:ext uri="{FF2B5EF4-FFF2-40B4-BE49-F238E27FC236}">
                  <a16:creationId xmlns:a16="http://schemas.microsoft.com/office/drawing/2014/main" id="{DC7E9DDF-76D2-9E4C-ABD2-85863ECC23BD}"/>
                </a:ext>
              </a:extLst>
            </p:cNvPr>
            <p:cNvPicPr>
              <a:picLocks noChangeAspect="1"/>
            </p:cNvPicPr>
            <p:nvPr/>
          </p:nvPicPr>
          <p:blipFill>
            <a:blip r:embed="rId4"/>
            <a:stretch>
              <a:fillRect/>
            </a:stretch>
          </p:blipFill>
          <p:spPr>
            <a:xfrm>
              <a:off x="8712121" y="4713801"/>
              <a:ext cx="89651" cy="1000169"/>
            </a:xfrm>
            <a:prstGeom prst="rect">
              <a:avLst/>
            </a:prstGeom>
          </p:spPr>
        </p:pic>
        <p:sp>
          <p:nvSpPr>
            <p:cNvPr id="18" name="テキスト ボックス 17">
              <a:extLst>
                <a:ext uri="{FF2B5EF4-FFF2-40B4-BE49-F238E27FC236}">
                  <a16:creationId xmlns:a16="http://schemas.microsoft.com/office/drawing/2014/main" id="{6B660714-30EE-D44C-B9E1-34600074E696}"/>
                </a:ext>
              </a:extLst>
            </p:cNvPr>
            <p:cNvSpPr txBox="1"/>
            <p:nvPr/>
          </p:nvSpPr>
          <p:spPr>
            <a:xfrm>
              <a:off x="8724723" y="4607221"/>
              <a:ext cx="433132" cy="307777"/>
            </a:xfrm>
            <a:prstGeom prst="rect">
              <a:avLst/>
            </a:prstGeom>
            <a:noFill/>
          </p:spPr>
          <p:txBody>
            <a:bodyPr wrap="none" rtlCol="0">
              <a:spAutoFit/>
            </a:bodyPr>
            <a:lstStyle/>
            <a:p>
              <a:pPr algn="ctr"/>
              <a:r>
                <a:rPr kumimoji="1" lang="en-US" altLang="ja-JP" dirty="0"/>
                <a:t>0.8</a:t>
              </a:r>
              <a:endParaRPr kumimoji="1" lang="ja-JP" altLang="en-US"/>
            </a:p>
          </p:txBody>
        </p:sp>
        <p:sp>
          <p:nvSpPr>
            <p:cNvPr id="20" name="テキスト ボックス 19">
              <a:extLst>
                <a:ext uri="{FF2B5EF4-FFF2-40B4-BE49-F238E27FC236}">
                  <a16:creationId xmlns:a16="http://schemas.microsoft.com/office/drawing/2014/main" id="{A80F987C-D396-D74B-9322-7F88F640368B}"/>
                </a:ext>
              </a:extLst>
            </p:cNvPr>
            <p:cNvSpPr txBox="1"/>
            <p:nvPr/>
          </p:nvSpPr>
          <p:spPr>
            <a:xfrm>
              <a:off x="8801772" y="5423971"/>
              <a:ext cx="284052" cy="307777"/>
            </a:xfrm>
            <a:prstGeom prst="rect">
              <a:avLst/>
            </a:prstGeom>
            <a:noFill/>
          </p:spPr>
          <p:txBody>
            <a:bodyPr wrap="none" rtlCol="0">
              <a:spAutoFit/>
            </a:bodyPr>
            <a:lstStyle/>
            <a:p>
              <a:pPr algn="ctr"/>
              <a:r>
                <a:rPr kumimoji="1" lang="en-US" altLang="ja-JP" dirty="0"/>
                <a:t>0</a:t>
              </a:r>
              <a:endParaRPr kumimoji="1" lang="ja-JP" altLang="en-US"/>
            </a:p>
          </p:txBody>
        </p:sp>
      </p:grpSp>
      <p:sp>
        <p:nvSpPr>
          <p:cNvPr id="33" name="テキスト ボックス 32">
            <a:extLst>
              <a:ext uri="{FF2B5EF4-FFF2-40B4-BE49-F238E27FC236}">
                <a16:creationId xmlns:a16="http://schemas.microsoft.com/office/drawing/2014/main" id="{2F0F63F6-3206-1B4F-AE8F-6A083EB0F1BD}"/>
              </a:ext>
            </a:extLst>
          </p:cNvPr>
          <p:cNvSpPr txBox="1"/>
          <p:nvPr/>
        </p:nvSpPr>
        <p:spPr>
          <a:xfrm>
            <a:off x="4041501" y="6443631"/>
            <a:ext cx="816249" cy="307777"/>
          </a:xfrm>
          <a:prstGeom prst="rect">
            <a:avLst/>
          </a:prstGeom>
          <a:noFill/>
        </p:spPr>
        <p:txBody>
          <a:bodyPr wrap="none" rtlCol="0">
            <a:spAutoFit/>
          </a:bodyPr>
          <a:lstStyle/>
          <a:p>
            <a:r>
              <a:rPr kumimoji="1" lang="en-US" altLang="ja-JP" dirty="0"/>
              <a:t>N = 142</a:t>
            </a:r>
            <a:endParaRPr kumimoji="1" lang="ja-JP" altLang="en-US"/>
          </a:p>
        </p:txBody>
      </p:sp>
      <p:grpSp>
        <p:nvGrpSpPr>
          <p:cNvPr id="35" name="グループ化 34">
            <a:extLst>
              <a:ext uri="{FF2B5EF4-FFF2-40B4-BE49-F238E27FC236}">
                <a16:creationId xmlns:a16="http://schemas.microsoft.com/office/drawing/2014/main" id="{13146512-947E-C841-AC34-BCDE024F89E9}"/>
              </a:ext>
            </a:extLst>
          </p:cNvPr>
          <p:cNvGrpSpPr/>
          <p:nvPr/>
        </p:nvGrpSpPr>
        <p:grpSpPr>
          <a:xfrm>
            <a:off x="4041501" y="2738831"/>
            <a:ext cx="4616724" cy="3721090"/>
            <a:chOff x="4041501" y="2738831"/>
            <a:chExt cx="4616724" cy="3721090"/>
          </a:xfrm>
        </p:grpSpPr>
        <p:grpSp>
          <p:nvGrpSpPr>
            <p:cNvPr id="32" name="グループ化 31">
              <a:extLst>
                <a:ext uri="{FF2B5EF4-FFF2-40B4-BE49-F238E27FC236}">
                  <a16:creationId xmlns:a16="http://schemas.microsoft.com/office/drawing/2014/main" id="{38AED5F9-6AA7-DF4E-AC9B-325548B05769}"/>
                </a:ext>
              </a:extLst>
            </p:cNvPr>
            <p:cNvGrpSpPr/>
            <p:nvPr/>
          </p:nvGrpSpPr>
          <p:grpSpPr>
            <a:xfrm>
              <a:off x="4086225" y="2738831"/>
              <a:ext cx="4572000" cy="3721090"/>
              <a:chOff x="4086225" y="2738831"/>
              <a:chExt cx="4572000" cy="3721090"/>
            </a:xfrm>
          </p:grpSpPr>
          <p:sp>
            <p:nvSpPr>
              <p:cNvPr id="24" name="正方形/長方形 23">
                <a:extLst>
                  <a:ext uri="{FF2B5EF4-FFF2-40B4-BE49-F238E27FC236}">
                    <a16:creationId xmlns:a16="http://schemas.microsoft.com/office/drawing/2014/main" id="{BBB76A41-4B34-024C-A279-0C4FEFC6F563}"/>
                  </a:ext>
                </a:extLst>
              </p:cNvPr>
              <p:cNvSpPr/>
              <p:nvPr/>
            </p:nvSpPr>
            <p:spPr>
              <a:xfrm>
                <a:off x="4086225" y="6152144"/>
                <a:ext cx="4572000" cy="307777"/>
              </a:xfrm>
              <a:prstGeom prst="rect">
                <a:avLst/>
              </a:prstGeom>
            </p:spPr>
            <p:txBody>
              <a:bodyPr>
                <a:spAutoFit/>
              </a:bodyPr>
              <a:lstStyle/>
              <a:p>
                <a:pPr algn="r"/>
                <a:r>
                  <a:rPr lang="en-US" altLang="ja-JP" dirty="0"/>
                  <a:t> </a:t>
                </a:r>
                <a:r>
                  <a:rPr lang="en-US" altLang="ja-JP" dirty="0" err="1"/>
                  <a:t>Aptel</a:t>
                </a:r>
                <a:r>
                  <a:rPr lang="en-US" altLang="ja-JP" dirty="0"/>
                  <a:t> F, et al. AJO 2010 </a:t>
                </a:r>
                <a:endParaRPr lang="ja-JP" altLang="en-US"/>
              </a:p>
            </p:txBody>
          </p:sp>
          <p:grpSp>
            <p:nvGrpSpPr>
              <p:cNvPr id="31" name="グループ化 30">
                <a:extLst>
                  <a:ext uri="{FF2B5EF4-FFF2-40B4-BE49-F238E27FC236}">
                    <a16:creationId xmlns:a16="http://schemas.microsoft.com/office/drawing/2014/main" id="{324B9008-4005-A746-913F-7FA3DC41A376}"/>
                  </a:ext>
                </a:extLst>
              </p:cNvPr>
              <p:cNvGrpSpPr/>
              <p:nvPr/>
            </p:nvGrpSpPr>
            <p:grpSpPr>
              <a:xfrm>
                <a:off x="4743450" y="2738831"/>
                <a:ext cx="3904608" cy="3406238"/>
                <a:chOff x="4743450" y="2738831"/>
                <a:chExt cx="3904608" cy="3406238"/>
              </a:xfrm>
            </p:grpSpPr>
            <p:sp>
              <p:nvSpPr>
                <p:cNvPr id="23" name="テキスト ボックス 22">
                  <a:extLst>
                    <a:ext uri="{FF2B5EF4-FFF2-40B4-BE49-F238E27FC236}">
                      <a16:creationId xmlns:a16="http://schemas.microsoft.com/office/drawing/2014/main" id="{689EEDEA-BBB1-A643-9849-DF29FA1CE500}"/>
                    </a:ext>
                  </a:extLst>
                </p:cNvPr>
                <p:cNvSpPr txBox="1"/>
                <p:nvPr/>
              </p:nvSpPr>
              <p:spPr>
                <a:xfrm>
                  <a:off x="4743450" y="4453332"/>
                  <a:ext cx="631904" cy="307777"/>
                </a:xfrm>
                <a:prstGeom prst="rect">
                  <a:avLst/>
                </a:prstGeom>
                <a:noFill/>
                <a:ln w="19050">
                  <a:solidFill>
                    <a:srgbClr val="00B0F0"/>
                  </a:solidFill>
                </a:ln>
              </p:spPr>
              <p:txBody>
                <a:bodyPr wrap="none" rtlCol="0">
                  <a:spAutoFit/>
                </a:bodyPr>
                <a:lstStyle/>
                <a:p>
                  <a:r>
                    <a:rPr kumimoji="1" lang="en-US" altLang="ja-JP" i="1" dirty="0"/>
                    <a:t>0.224</a:t>
                  </a:r>
                  <a:endParaRPr kumimoji="1" lang="ja-JP" altLang="en-US" i="1"/>
                </a:p>
              </p:txBody>
            </p:sp>
            <p:sp>
              <p:nvSpPr>
                <p:cNvPr id="26" name="テキスト ボックス 25">
                  <a:extLst>
                    <a:ext uri="{FF2B5EF4-FFF2-40B4-BE49-F238E27FC236}">
                      <a16:creationId xmlns:a16="http://schemas.microsoft.com/office/drawing/2014/main" id="{37E08656-5FBD-474E-8BDD-03907E1E4942}"/>
                    </a:ext>
                  </a:extLst>
                </p:cNvPr>
                <p:cNvSpPr txBox="1"/>
                <p:nvPr/>
              </p:nvSpPr>
              <p:spPr>
                <a:xfrm>
                  <a:off x="4857750" y="2738832"/>
                  <a:ext cx="631904" cy="307777"/>
                </a:xfrm>
                <a:prstGeom prst="rect">
                  <a:avLst/>
                </a:prstGeom>
                <a:noFill/>
                <a:ln w="19050">
                  <a:solidFill>
                    <a:srgbClr val="FF0000"/>
                  </a:solidFill>
                </a:ln>
              </p:spPr>
              <p:txBody>
                <a:bodyPr wrap="none" rtlCol="0">
                  <a:spAutoFit/>
                </a:bodyPr>
                <a:lstStyle/>
                <a:p>
                  <a:r>
                    <a:rPr kumimoji="1" lang="en-US" altLang="ja-JP" dirty="0"/>
                    <a:t>0.726</a:t>
                  </a:r>
                  <a:endParaRPr kumimoji="1" lang="ja-JP" altLang="en-US"/>
                </a:p>
              </p:txBody>
            </p:sp>
            <p:sp>
              <p:nvSpPr>
                <p:cNvPr id="27" name="テキスト ボックス 26">
                  <a:extLst>
                    <a:ext uri="{FF2B5EF4-FFF2-40B4-BE49-F238E27FC236}">
                      <a16:creationId xmlns:a16="http://schemas.microsoft.com/office/drawing/2014/main" id="{22312048-B7AD-BA46-8D3F-01EC505140FE}"/>
                    </a:ext>
                  </a:extLst>
                </p:cNvPr>
                <p:cNvSpPr txBox="1"/>
                <p:nvPr/>
              </p:nvSpPr>
              <p:spPr>
                <a:xfrm>
                  <a:off x="8016154" y="2738831"/>
                  <a:ext cx="631904" cy="307777"/>
                </a:xfrm>
                <a:prstGeom prst="rect">
                  <a:avLst/>
                </a:prstGeom>
                <a:noFill/>
                <a:ln w="19050">
                  <a:solidFill>
                    <a:srgbClr val="FFC000"/>
                  </a:solidFill>
                </a:ln>
              </p:spPr>
              <p:txBody>
                <a:bodyPr wrap="none" rtlCol="0">
                  <a:spAutoFit/>
                </a:bodyPr>
                <a:lstStyle/>
                <a:p>
                  <a:r>
                    <a:rPr kumimoji="1" lang="en-US" altLang="ja-JP" dirty="0"/>
                    <a:t>0.387</a:t>
                  </a:r>
                  <a:endParaRPr kumimoji="1" lang="ja-JP" altLang="en-US"/>
                </a:p>
              </p:txBody>
            </p:sp>
            <p:sp>
              <p:nvSpPr>
                <p:cNvPr id="28" name="テキスト ボックス 27">
                  <a:extLst>
                    <a:ext uri="{FF2B5EF4-FFF2-40B4-BE49-F238E27FC236}">
                      <a16:creationId xmlns:a16="http://schemas.microsoft.com/office/drawing/2014/main" id="{84BC7CCD-265A-DE41-A82B-4F6C67C18D4E}"/>
                    </a:ext>
                  </a:extLst>
                </p:cNvPr>
                <p:cNvSpPr txBox="1"/>
                <p:nvPr/>
              </p:nvSpPr>
              <p:spPr>
                <a:xfrm>
                  <a:off x="8016154" y="4453331"/>
                  <a:ext cx="631904" cy="307777"/>
                </a:xfrm>
                <a:prstGeom prst="rect">
                  <a:avLst/>
                </a:prstGeom>
                <a:noFill/>
                <a:ln w="19050">
                  <a:solidFill>
                    <a:srgbClr val="00B0F0"/>
                  </a:solidFill>
                </a:ln>
              </p:spPr>
              <p:txBody>
                <a:bodyPr wrap="none" rtlCol="0">
                  <a:spAutoFit/>
                </a:bodyPr>
                <a:lstStyle/>
                <a:p>
                  <a:r>
                    <a:rPr kumimoji="1" lang="en-US" altLang="ja-JP" dirty="0"/>
                    <a:t>0.096</a:t>
                  </a:r>
                  <a:endParaRPr kumimoji="1" lang="ja-JP" altLang="en-US"/>
                </a:p>
              </p:txBody>
            </p:sp>
            <p:sp>
              <p:nvSpPr>
                <p:cNvPr id="29" name="テキスト ボックス 28">
                  <a:extLst>
                    <a:ext uri="{FF2B5EF4-FFF2-40B4-BE49-F238E27FC236}">
                      <a16:creationId xmlns:a16="http://schemas.microsoft.com/office/drawing/2014/main" id="{4321FE4B-865C-A348-B0FE-6A06CD67ACCA}"/>
                    </a:ext>
                  </a:extLst>
                </p:cNvPr>
                <p:cNvSpPr txBox="1"/>
                <p:nvPr/>
              </p:nvSpPr>
              <p:spPr>
                <a:xfrm>
                  <a:off x="7237375" y="5837292"/>
                  <a:ext cx="631904" cy="307777"/>
                </a:xfrm>
                <a:prstGeom prst="rect">
                  <a:avLst/>
                </a:prstGeom>
                <a:noFill/>
                <a:ln w="19050">
                  <a:solidFill>
                    <a:srgbClr val="FF0000"/>
                  </a:solidFill>
                </a:ln>
              </p:spPr>
              <p:txBody>
                <a:bodyPr wrap="none" rtlCol="0">
                  <a:spAutoFit/>
                </a:bodyPr>
                <a:lstStyle/>
                <a:p>
                  <a:r>
                    <a:rPr kumimoji="1" lang="en-US" altLang="ja-JP" i="1" dirty="0"/>
                    <a:t>0.548</a:t>
                  </a:r>
                  <a:endParaRPr kumimoji="1" lang="ja-JP" altLang="en-US" i="1"/>
                </a:p>
              </p:txBody>
            </p:sp>
            <p:sp>
              <p:nvSpPr>
                <p:cNvPr id="30" name="テキスト ボックス 29">
                  <a:extLst>
                    <a:ext uri="{FF2B5EF4-FFF2-40B4-BE49-F238E27FC236}">
                      <a16:creationId xmlns:a16="http://schemas.microsoft.com/office/drawing/2014/main" id="{8DACD83E-AB75-F64B-B233-1C004A2D7E4F}"/>
                    </a:ext>
                  </a:extLst>
                </p:cNvPr>
                <p:cNvSpPr txBox="1"/>
                <p:nvPr/>
              </p:nvSpPr>
              <p:spPr>
                <a:xfrm>
                  <a:off x="5664121" y="5832107"/>
                  <a:ext cx="631904" cy="307777"/>
                </a:xfrm>
                <a:prstGeom prst="rect">
                  <a:avLst/>
                </a:prstGeom>
                <a:noFill/>
                <a:ln w="19050">
                  <a:solidFill>
                    <a:srgbClr val="FF0000"/>
                  </a:solidFill>
                </a:ln>
              </p:spPr>
              <p:txBody>
                <a:bodyPr wrap="none" rtlCol="0">
                  <a:spAutoFit/>
                </a:bodyPr>
                <a:lstStyle/>
                <a:p>
                  <a:r>
                    <a:rPr kumimoji="1" lang="en-US" altLang="ja-JP" i="1" dirty="0"/>
                    <a:t>0.648</a:t>
                  </a:r>
                  <a:endParaRPr kumimoji="1" lang="ja-JP" altLang="en-US" i="1"/>
                </a:p>
              </p:txBody>
            </p:sp>
          </p:grpSp>
        </p:grpSp>
        <p:sp>
          <p:nvSpPr>
            <p:cNvPr id="34" name="テキスト ボックス 33">
              <a:extLst>
                <a:ext uri="{FF2B5EF4-FFF2-40B4-BE49-F238E27FC236}">
                  <a16:creationId xmlns:a16="http://schemas.microsoft.com/office/drawing/2014/main" id="{02399B81-2437-8542-82BA-A46B74780E41}"/>
                </a:ext>
              </a:extLst>
            </p:cNvPr>
            <p:cNvSpPr txBox="1"/>
            <p:nvPr/>
          </p:nvSpPr>
          <p:spPr>
            <a:xfrm>
              <a:off x="4041501" y="6141637"/>
              <a:ext cx="816249" cy="307777"/>
            </a:xfrm>
            <a:prstGeom prst="rect">
              <a:avLst/>
            </a:prstGeom>
            <a:noFill/>
            <a:ln w="19050">
              <a:noFill/>
            </a:ln>
          </p:spPr>
          <p:txBody>
            <a:bodyPr wrap="none" rtlCol="0">
              <a:spAutoFit/>
            </a:bodyPr>
            <a:lstStyle/>
            <a:p>
              <a:r>
                <a:rPr kumimoji="1" lang="en-US" altLang="ja-JP" dirty="0"/>
                <a:t>N = 120</a:t>
              </a:r>
              <a:endParaRPr kumimoji="1" lang="ja-JP" altLang="en-US"/>
            </a:p>
          </p:txBody>
        </p:sp>
      </p:grpSp>
      <p:sp>
        <p:nvSpPr>
          <p:cNvPr id="36" name="Text Box 8">
            <a:extLst>
              <a:ext uri="{FF2B5EF4-FFF2-40B4-BE49-F238E27FC236}">
                <a16:creationId xmlns:a16="http://schemas.microsoft.com/office/drawing/2014/main" id="{CDAE48FD-0CC8-3D4F-AB11-40EEDAABF7AB}"/>
              </a:ext>
            </a:extLst>
          </p:cNvPr>
          <p:cNvSpPr txBox="1">
            <a:spLocks noChangeArrowheads="1"/>
          </p:cNvSpPr>
          <p:nvPr/>
        </p:nvSpPr>
        <p:spPr bwMode="auto">
          <a:xfrm>
            <a:off x="444748" y="5131583"/>
            <a:ext cx="4930606" cy="1569660"/>
          </a:xfrm>
          <a:prstGeom prst="rect">
            <a:avLst/>
          </a:prstGeom>
          <a:solidFill>
            <a:srgbClr val="333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3200" dirty="0">
                <a:solidFill>
                  <a:srgbClr val="FFFF00"/>
                </a:solidFill>
              </a:rPr>
              <a:t>VF</a:t>
            </a:r>
            <a:r>
              <a:rPr lang="ja-JP" altLang="en-US" sz="3200">
                <a:solidFill>
                  <a:srgbClr val="FFFF00"/>
                </a:solidFill>
              </a:rPr>
              <a:t>と</a:t>
            </a:r>
            <a:r>
              <a:rPr lang="en-US" altLang="ja-JP" sz="3200" dirty="0" err="1">
                <a:solidFill>
                  <a:srgbClr val="FFFF00"/>
                </a:solidFill>
              </a:rPr>
              <a:t>cpRNFL</a:t>
            </a:r>
            <a:r>
              <a:rPr lang="ja-JP" altLang="en-US" sz="3200">
                <a:solidFill>
                  <a:srgbClr val="FFFF00"/>
                </a:solidFill>
              </a:rPr>
              <a:t>の相関</a:t>
            </a:r>
            <a:r>
              <a:rPr lang="en-US" altLang="ja-JP" sz="3200" dirty="0">
                <a:solidFill>
                  <a:srgbClr val="FFFF00"/>
                </a:solidFill>
              </a:rPr>
              <a:t>R</a:t>
            </a:r>
            <a:r>
              <a:rPr lang="en-US" altLang="ja-JP" sz="3200" baseline="30000" dirty="0">
                <a:solidFill>
                  <a:srgbClr val="FFFF00"/>
                </a:solidFill>
              </a:rPr>
              <a:t>2</a:t>
            </a:r>
            <a:r>
              <a:rPr lang="ja-JP" altLang="en-US" sz="3200" baseline="30000">
                <a:solidFill>
                  <a:srgbClr val="FFFF00"/>
                </a:solidFill>
              </a:rPr>
              <a:t>　</a:t>
            </a:r>
            <a:r>
              <a:rPr lang="en-US" altLang="ja-JP" sz="3200" dirty="0">
                <a:solidFill>
                  <a:srgbClr val="FFFF00"/>
                </a:solidFill>
              </a:rPr>
              <a:t>0.06~0.726</a:t>
            </a:r>
          </a:p>
          <a:p>
            <a:pPr eaLnBrk="1" hangingPunct="1"/>
            <a:r>
              <a:rPr lang="en-US" altLang="ja-JP" sz="3200" dirty="0">
                <a:solidFill>
                  <a:srgbClr val="FFFF00"/>
                </a:solidFill>
              </a:rPr>
              <a:t>Temporal </a:t>
            </a:r>
            <a:r>
              <a:rPr lang="ja-JP" altLang="en-US" sz="3200">
                <a:solidFill>
                  <a:srgbClr val="FFFF00"/>
                </a:solidFill>
              </a:rPr>
              <a:t>の相関は悪い</a:t>
            </a:r>
            <a:endParaRPr lang="en-US" altLang="ja-JP" sz="3200" dirty="0">
              <a:solidFill>
                <a:srgbClr val="FFFF00"/>
              </a:solidFill>
            </a:endParaRPr>
          </a:p>
        </p:txBody>
      </p:sp>
    </p:spTree>
    <p:extLst>
      <p:ext uri="{BB962C8B-B14F-4D97-AF65-F5344CB8AC3E}">
        <p14:creationId xmlns:p14="http://schemas.microsoft.com/office/powerpoint/2010/main" val="58169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テキスト ボックス 2"/>
          <p:cNvSpPr txBox="1">
            <a:spLocks noChangeArrowheads="1"/>
          </p:cNvSpPr>
          <p:nvPr/>
        </p:nvSpPr>
        <p:spPr bwMode="auto">
          <a:xfrm>
            <a:off x="1249363" y="188913"/>
            <a:ext cx="6707187"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3200" dirty="0">
                <a:solidFill>
                  <a:srgbClr val="000000"/>
                </a:solidFill>
              </a:rPr>
              <a:t>乳頭周囲 </a:t>
            </a:r>
            <a:r>
              <a:rPr lang="en-US" altLang="ja-JP" sz="3200" dirty="0">
                <a:solidFill>
                  <a:srgbClr val="000000"/>
                </a:solidFill>
              </a:rPr>
              <a:t>RNFL </a:t>
            </a:r>
            <a:r>
              <a:rPr lang="ja-JP" altLang="en-US" sz="3200" dirty="0">
                <a:solidFill>
                  <a:srgbClr val="000000"/>
                </a:solidFill>
              </a:rPr>
              <a:t>厚と視野障害の関係</a:t>
            </a:r>
          </a:p>
        </p:txBody>
      </p:sp>
      <p:sp>
        <p:nvSpPr>
          <p:cNvPr id="126979" name="テキスト ボックス 5"/>
          <p:cNvSpPr txBox="1">
            <a:spLocks noChangeArrowheads="1"/>
          </p:cNvSpPr>
          <p:nvPr/>
        </p:nvSpPr>
        <p:spPr bwMode="auto">
          <a:xfrm>
            <a:off x="6084888" y="993775"/>
            <a:ext cx="2979737"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i="1">
                <a:solidFill>
                  <a:srgbClr val="000000"/>
                </a:solidFill>
              </a:rPr>
              <a:t>Hood DC</a:t>
            </a:r>
            <a:r>
              <a:rPr lang="ja-JP" altLang="en-US" i="1">
                <a:solidFill>
                  <a:srgbClr val="000000"/>
                </a:solidFill>
              </a:rPr>
              <a:t>　</a:t>
            </a:r>
            <a:r>
              <a:rPr lang="en-US" altLang="ja-JP" i="1">
                <a:solidFill>
                  <a:srgbClr val="000000"/>
                </a:solidFill>
              </a:rPr>
              <a:t>et al. IOVS 2009</a:t>
            </a:r>
            <a:endParaRPr lang="ja-JP" altLang="en-US" i="1">
              <a:solidFill>
                <a:srgbClr val="000000"/>
              </a:solidFill>
            </a:endParaRPr>
          </a:p>
        </p:txBody>
      </p:sp>
      <p:grpSp>
        <p:nvGrpSpPr>
          <p:cNvPr id="126981" name="グループ化 15"/>
          <p:cNvGrpSpPr>
            <a:grpSpLocks/>
          </p:cNvGrpSpPr>
          <p:nvPr/>
        </p:nvGrpSpPr>
        <p:grpSpPr bwMode="auto">
          <a:xfrm>
            <a:off x="444500" y="2112963"/>
            <a:ext cx="3175000" cy="3167062"/>
            <a:chOff x="500030" y="1214422"/>
            <a:chExt cx="3786214" cy="3357586"/>
          </a:xfrm>
        </p:grpSpPr>
        <p:sp>
          <p:nvSpPr>
            <p:cNvPr id="15" name="角丸四角形 14"/>
            <p:cNvSpPr/>
            <p:nvPr/>
          </p:nvSpPr>
          <p:spPr>
            <a:xfrm>
              <a:off x="500030" y="1214422"/>
              <a:ext cx="3786214" cy="3357586"/>
            </a:xfrm>
            <a:prstGeom prst="roundRect">
              <a:avLst>
                <a:gd name="adj" fmla="val 912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pic>
          <p:nvPicPr>
            <p:cNvPr id="126996" name="Picture 6" descr="http://www.iovs.org/content/vol48/issue8/images/large/z7g0070783030001.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06" y="1405911"/>
              <a:ext cx="3520991" cy="3023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0" name="グループ化 39"/>
          <p:cNvGrpSpPr>
            <a:grpSpLocks/>
          </p:cNvGrpSpPr>
          <p:nvPr/>
        </p:nvGrpSpPr>
        <p:grpSpPr bwMode="auto">
          <a:xfrm>
            <a:off x="3873500" y="1422400"/>
            <a:ext cx="4826000" cy="4429125"/>
            <a:chOff x="4357682" y="1357298"/>
            <a:chExt cx="5429288" cy="4429156"/>
          </a:xfrm>
        </p:grpSpPr>
        <p:sp>
          <p:nvSpPr>
            <p:cNvPr id="26" name="角丸四角形 25"/>
            <p:cNvSpPr/>
            <p:nvPr/>
          </p:nvSpPr>
          <p:spPr>
            <a:xfrm>
              <a:off x="4357682" y="1357298"/>
              <a:ext cx="5429288" cy="4429156"/>
            </a:xfrm>
            <a:prstGeom prst="roundRect">
              <a:avLst>
                <a:gd name="adj" fmla="val 348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pic>
          <p:nvPicPr>
            <p:cNvPr id="126994" name="Picture 3" descr="D:\Users\Mizoue\Desktop\z7g0070998830007[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1996" y="1530758"/>
              <a:ext cx="4929222" cy="4112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9" name="下矢印 8"/>
          <p:cNvSpPr/>
          <p:nvPr/>
        </p:nvSpPr>
        <p:spPr>
          <a:xfrm rot="1887524">
            <a:off x="8137525" y="3286125"/>
            <a:ext cx="430213" cy="704850"/>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0" name="下矢印 9"/>
          <p:cNvSpPr/>
          <p:nvPr/>
        </p:nvSpPr>
        <p:spPr>
          <a:xfrm rot="5400000">
            <a:off x="6298406" y="4426744"/>
            <a:ext cx="484188" cy="76200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grpSp>
        <p:nvGrpSpPr>
          <p:cNvPr id="51" name="グループ化 50"/>
          <p:cNvGrpSpPr>
            <a:grpSpLocks/>
          </p:cNvGrpSpPr>
          <p:nvPr/>
        </p:nvGrpSpPr>
        <p:grpSpPr bwMode="auto">
          <a:xfrm>
            <a:off x="4254500" y="2493963"/>
            <a:ext cx="698500" cy="1714500"/>
            <a:chOff x="4786310" y="2214554"/>
            <a:chExt cx="785818" cy="1714512"/>
          </a:xfrm>
        </p:grpSpPr>
        <p:sp>
          <p:nvSpPr>
            <p:cNvPr id="13" name="円/楕円 12"/>
            <p:cNvSpPr/>
            <p:nvPr/>
          </p:nvSpPr>
          <p:spPr>
            <a:xfrm>
              <a:off x="4786310" y="2214554"/>
              <a:ext cx="785818" cy="3571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4" name="円/楕円 13"/>
            <p:cNvSpPr/>
            <p:nvPr/>
          </p:nvSpPr>
          <p:spPr>
            <a:xfrm>
              <a:off x="4786310" y="3571875"/>
              <a:ext cx="785818" cy="35719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grpSp>
      <p:cxnSp>
        <p:nvCxnSpPr>
          <p:cNvPr id="20" name="直線矢印コネクタ 19"/>
          <p:cNvCxnSpPr/>
          <p:nvPr/>
        </p:nvCxnSpPr>
        <p:spPr>
          <a:xfrm>
            <a:off x="1778000" y="3494088"/>
            <a:ext cx="889000" cy="71437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1651000" y="2994025"/>
            <a:ext cx="635000" cy="21431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7429500" y="1422400"/>
            <a:ext cx="571500" cy="3714750"/>
          </a:xfrm>
          <a:prstGeom prst="rect">
            <a:avLst/>
          </a:prstGeom>
          <a:solidFill>
            <a:srgbClr val="FF0000">
              <a:alpha val="12157"/>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cxnSp>
        <p:nvCxnSpPr>
          <p:cNvPr id="33" name="直線矢印コネクタ 32"/>
          <p:cNvCxnSpPr/>
          <p:nvPr/>
        </p:nvCxnSpPr>
        <p:spPr>
          <a:xfrm flipV="1">
            <a:off x="3175000" y="3636963"/>
            <a:ext cx="762000" cy="78581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a:off x="2830513" y="4624388"/>
            <a:ext cx="285750" cy="0"/>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a:spLocks noChangeArrowheads="1"/>
          </p:cNvSpPr>
          <p:nvPr/>
        </p:nvSpPr>
        <p:spPr bwMode="auto">
          <a:xfrm>
            <a:off x="1249363" y="5781313"/>
            <a:ext cx="6764337" cy="1077218"/>
          </a:xfrm>
          <a:prstGeom prst="rect">
            <a:avLst/>
          </a:prstGeom>
          <a:solidFill>
            <a:srgbClr val="333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3200" dirty="0">
                <a:solidFill>
                  <a:srgbClr val="FFFF00"/>
                </a:solidFill>
              </a:rPr>
              <a:t>　早期診断</a:t>
            </a:r>
            <a:r>
              <a:rPr lang="ja-JP" altLang="en-US" sz="3200">
                <a:solidFill>
                  <a:srgbClr val="FFFF00"/>
                </a:solidFill>
              </a:rPr>
              <a:t>における</a:t>
            </a:r>
            <a:r>
              <a:rPr lang="en-US" altLang="ja-JP" sz="3200" dirty="0">
                <a:solidFill>
                  <a:srgbClr val="FFFF00"/>
                </a:solidFill>
              </a:rPr>
              <a:t>OCT</a:t>
            </a:r>
            <a:r>
              <a:rPr lang="ja-JP" altLang="en-US" sz="3200">
                <a:solidFill>
                  <a:srgbClr val="FFFF00"/>
                </a:solidFill>
              </a:rPr>
              <a:t>有用性</a:t>
            </a:r>
            <a:endParaRPr lang="en-US" altLang="ja-JP" sz="3200" dirty="0">
              <a:solidFill>
                <a:srgbClr val="FFFF00"/>
              </a:solidFill>
            </a:endParaRPr>
          </a:p>
          <a:p>
            <a:pPr algn="ctr" eaLnBrk="1" hangingPunct="1"/>
            <a:r>
              <a:rPr lang="ja-JP" altLang="en-US" sz="3200">
                <a:solidFill>
                  <a:srgbClr val="FFFF00"/>
                </a:solidFill>
              </a:rPr>
              <a:t>中</a:t>
            </a:r>
            <a:r>
              <a:rPr lang="en-US" altLang="ja-JP" sz="3200" dirty="0">
                <a:solidFill>
                  <a:srgbClr val="FFFF00"/>
                </a:solidFill>
              </a:rPr>
              <a:t>~</a:t>
            </a:r>
            <a:r>
              <a:rPr lang="ja-JP" altLang="en-US" sz="3200">
                <a:solidFill>
                  <a:srgbClr val="FFFF00"/>
                </a:solidFill>
              </a:rPr>
              <a:t>後期の弱さ</a:t>
            </a:r>
            <a:endParaRPr lang="ja-JP" altLang="en-US" sz="3200" dirty="0">
              <a:solidFill>
                <a:srgbClr val="FFFF00"/>
              </a:solidFill>
            </a:endParaRPr>
          </a:p>
        </p:txBody>
      </p:sp>
    </p:spTree>
    <p:custDataLst>
      <p:tags r:id="rId1"/>
    </p:custDataLst>
    <p:extLst>
      <p:ext uri="{BB962C8B-B14F-4D97-AF65-F5344CB8AC3E}">
        <p14:creationId xmlns:p14="http://schemas.microsoft.com/office/powerpoint/2010/main" val="29314488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right)">
                                      <p:cBhvr>
                                        <p:cTn id="16" dur="1000"/>
                                        <p:tgtEl>
                                          <p:spTgt spid="21"/>
                                        </p:tgtEl>
                                      </p:cBhvr>
                                    </p:animEffect>
                                  </p:childTnLst>
                                </p:cTn>
                              </p:par>
                            </p:childTnLst>
                          </p:cTn>
                        </p:par>
                        <p:par>
                          <p:cTn id="17" fill="hold" nodeType="afterGroup">
                            <p:stCondLst>
                              <p:cond delay="1000"/>
                            </p:stCondLst>
                            <p:childTnLst>
                              <p:par>
                                <p:cTn id="18" presetID="22" presetClass="entr" presetSubtype="1" fill="hold"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up)">
                                      <p:cBhvr>
                                        <p:cTn id="20" dur="2000"/>
                                        <p:tgtEl>
                                          <p:spTgt spid="51"/>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1000"/>
                                        <p:tgtEl>
                                          <p:spTgt spid="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500"/>
                                        <p:tgtEl>
                                          <p:spTgt spid="1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1"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97C7463-468B-AB49-9B6C-88C8F84F6B44}"/>
              </a:ext>
            </a:extLst>
          </p:cNvPr>
          <p:cNvPicPr>
            <a:picLocks noChangeAspect="1"/>
          </p:cNvPicPr>
          <p:nvPr/>
        </p:nvPicPr>
        <p:blipFill>
          <a:blip r:embed="rId2"/>
          <a:stretch>
            <a:fillRect/>
          </a:stretch>
        </p:blipFill>
        <p:spPr>
          <a:xfrm>
            <a:off x="0" y="1575486"/>
            <a:ext cx="9144000" cy="3707027"/>
          </a:xfrm>
          <a:prstGeom prst="rect">
            <a:avLst/>
          </a:prstGeom>
        </p:spPr>
      </p:pic>
      <p:sp>
        <p:nvSpPr>
          <p:cNvPr id="3" name="正方形/長方形 2">
            <a:extLst>
              <a:ext uri="{FF2B5EF4-FFF2-40B4-BE49-F238E27FC236}">
                <a16:creationId xmlns:a16="http://schemas.microsoft.com/office/drawing/2014/main" id="{B1D1DB32-9E59-E845-BC54-7D7B6C0F5803}"/>
              </a:ext>
            </a:extLst>
          </p:cNvPr>
          <p:cNvSpPr/>
          <p:nvPr/>
        </p:nvSpPr>
        <p:spPr>
          <a:xfrm>
            <a:off x="5749922" y="6337289"/>
            <a:ext cx="3467616" cy="523220"/>
          </a:xfrm>
          <a:prstGeom prst="rect">
            <a:avLst/>
          </a:prstGeom>
        </p:spPr>
        <p:txBody>
          <a:bodyPr wrap="none">
            <a:spAutoFit/>
          </a:bodyPr>
          <a:lstStyle/>
          <a:p>
            <a:r>
              <a:rPr lang="en-US" altLang="ja-JP" dirty="0">
                <a:latin typeface="Times" pitchFamily="2" charset="0"/>
              </a:rPr>
              <a:t>Hood and </a:t>
            </a:r>
            <a:r>
              <a:rPr lang="en-US" altLang="ja-JP" dirty="0" err="1">
                <a:latin typeface="Times" pitchFamily="2" charset="0"/>
              </a:rPr>
              <a:t>Kardon</a:t>
            </a:r>
            <a:r>
              <a:rPr lang="en-US" altLang="ja-JP" dirty="0">
                <a:latin typeface="Times" pitchFamily="2" charset="0"/>
              </a:rPr>
              <a:t>.  Prog Retin Eye Res. 2007</a:t>
            </a:r>
          </a:p>
          <a:p>
            <a:endParaRPr lang="en-US" altLang="ja-JP" dirty="0">
              <a:effectLst/>
              <a:latin typeface="Times" pitchFamily="2" charset="0"/>
            </a:endParaRPr>
          </a:p>
        </p:txBody>
      </p:sp>
    </p:spTree>
    <p:extLst>
      <p:ext uri="{BB962C8B-B14F-4D97-AF65-F5344CB8AC3E}">
        <p14:creationId xmlns:p14="http://schemas.microsoft.com/office/powerpoint/2010/main" val="3282429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7984E2-757A-AC46-AF35-C947B8833D9E}"/>
              </a:ext>
            </a:extLst>
          </p:cNvPr>
          <p:cNvSpPr>
            <a:spLocks noGrp="1"/>
          </p:cNvSpPr>
          <p:nvPr>
            <p:ph type="title"/>
          </p:nvPr>
        </p:nvSpPr>
        <p:spPr/>
        <p:txBody>
          <a:bodyPr/>
          <a:lstStyle/>
          <a:p>
            <a:r>
              <a:rPr kumimoji="1" lang="en-US" altLang="ja-JP" dirty="0"/>
              <a:t>OCT</a:t>
            </a:r>
            <a:r>
              <a:rPr kumimoji="1" lang="ja-JP" altLang="en-US"/>
              <a:t>；乳頭部解析と黄斑部解析</a:t>
            </a:r>
          </a:p>
        </p:txBody>
      </p:sp>
      <p:pic>
        <p:nvPicPr>
          <p:cNvPr id="4" name="図 3">
            <a:extLst>
              <a:ext uri="{FF2B5EF4-FFF2-40B4-BE49-F238E27FC236}">
                <a16:creationId xmlns:a16="http://schemas.microsoft.com/office/drawing/2014/main" id="{03FB05F3-D83F-8C44-BBE6-E6386895A795}"/>
              </a:ext>
            </a:extLst>
          </p:cNvPr>
          <p:cNvPicPr>
            <a:picLocks noChangeAspect="1"/>
          </p:cNvPicPr>
          <p:nvPr/>
        </p:nvPicPr>
        <p:blipFill>
          <a:blip r:embed="rId2"/>
          <a:stretch>
            <a:fillRect/>
          </a:stretch>
        </p:blipFill>
        <p:spPr>
          <a:xfrm>
            <a:off x="1536700" y="1690826"/>
            <a:ext cx="6070600" cy="3860800"/>
          </a:xfrm>
          <a:prstGeom prst="rect">
            <a:avLst/>
          </a:prstGeom>
        </p:spPr>
      </p:pic>
    </p:spTree>
    <p:extLst>
      <p:ext uri="{BB962C8B-B14F-4D97-AF65-F5344CB8AC3E}">
        <p14:creationId xmlns:p14="http://schemas.microsoft.com/office/powerpoint/2010/main" val="618346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483168-7A9E-1E46-A02D-9D29FB055E17}"/>
              </a:ext>
            </a:extLst>
          </p:cNvPr>
          <p:cNvSpPr>
            <a:spLocks noGrp="1"/>
          </p:cNvSpPr>
          <p:nvPr>
            <p:ph type="title"/>
          </p:nvPr>
        </p:nvSpPr>
        <p:spPr>
          <a:xfrm>
            <a:off x="628650" y="60326"/>
            <a:ext cx="7886700" cy="1325700"/>
          </a:xfrm>
        </p:spPr>
        <p:txBody>
          <a:bodyPr/>
          <a:lstStyle/>
          <a:p>
            <a:r>
              <a:rPr kumimoji="1" lang="en-US" altLang="ja-JP" dirty="0"/>
              <a:t>OCT</a:t>
            </a:r>
            <a:r>
              <a:rPr kumimoji="1" lang="ja-JP" altLang="en-US"/>
              <a:t>診断；乳頭解析</a:t>
            </a:r>
            <a:r>
              <a:rPr kumimoji="1" lang="en-US" altLang="ja-JP" dirty="0"/>
              <a:t>vs</a:t>
            </a:r>
            <a:r>
              <a:rPr kumimoji="1" lang="ja-JP" altLang="en-US"/>
              <a:t>黄斑解析</a:t>
            </a:r>
          </a:p>
        </p:txBody>
      </p:sp>
      <p:sp>
        <p:nvSpPr>
          <p:cNvPr id="3" name="正方形/長方形 2">
            <a:extLst>
              <a:ext uri="{FF2B5EF4-FFF2-40B4-BE49-F238E27FC236}">
                <a16:creationId xmlns:a16="http://schemas.microsoft.com/office/drawing/2014/main" id="{67A9FF7F-D478-0E4F-B48A-9C570AEF6B78}"/>
              </a:ext>
            </a:extLst>
          </p:cNvPr>
          <p:cNvSpPr/>
          <p:nvPr/>
        </p:nvSpPr>
        <p:spPr>
          <a:xfrm>
            <a:off x="3943350" y="6351354"/>
            <a:ext cx="4572000" cy="307777"/>
          </a:xfrm>
          <a:prstGeom prst="rect">
            <a:avLst/>
          </a:prstGeom>
        </p:spPr>
        <p:txBody>
          <a:bodyPr>
            <a:spAutoFit/>
          </a:bodyPr>
          <a:lstStyle/>
          <a:p>
            <a:pPr algn="r"/>
            <a:r>
              <a:rPr lang="en-US" altLang="ja-JP" dirty="0">
                <a:latin typeface="Helvetica" pitchFamily="2" charset="0"/>
              </a:rPr>
              <a:t>Kim NR, et al. IOVS 2010</a:t>
            </a:r>
            <a:endParaRPr lang="en-US" altLang="ja-JP" dirty="0">
              <a:effectLst/>
              <a:latin typeface="Helvetica" pitchFamily="2" charset="0"/>
            </a:endParaRPr>
          </a:p>
        </p:txBody>
      </p:sp>
      <p:pic>
        <p:nvPicPr>
          <p:cNvPr id="6" name="図 5">
            <a:extLst>
              <a:ext uri="{FF2B5EF4-FFF2-40B4-BE49-F238E27FC236}">
                <a16:creationId xmlns:a16="http://schemas.microsoft.com/office/drawing/2014/main" id="{613441BB-4CC2-C24A-B982-CCE38F526355}"/>
              </a:ext>
            </a:extLst>
          </p:cNvPr>
          <p:cNvPicPr>
            <a:picLocks noChangeAspect="1"/>
          </p:cNvPicPr>
          <p:nvPr/>
        </p:nvPicPr>
        <p:blipFill>
          <a:blip r:embed="rId3"/>
          <a:stretch>
            <a:fillRect/>
          </a:stretch>
        </p:blipFill>
        <p:spPr>
          <a:xfrm>
            <a:off x="0" y="2569458"/>
            <a:ext cx="9144000" cy="2903263"/>
          </a:xfrm>
          <a:prstGeom prst="rect">
            <a:avLst/>
          </a:prstGeom>
        </p:spPr>
      </p:pic>
      <p:pic>
        <p:nvPicPr>
          <p:cNvPr id="9" name="図 8">
            <a:extLst>
              <a:ext uri="{FF2B5EF4-FFF2-40B4-BE49-F238E27FC236}">
                <a16:creationId xmlns:a16="http://schemas.microsoft.com/office/drawing/2014/main" id="{CFA6810B-83BB-4A4D-AA79-43173CA603AC}"/>
              </a:ext>
            </a:extLst>
          </p:cNvPr>
          <p:cNvPicPr>
            <a:picLocks noChangeAspect="1"/>
          </p:cNvPicPr>
          <p:nvPr/>
        </p:nvPicPr>
        <p:blipFill>
          <a:blip r:embed="rId4"/>
          <a:stretch>
            <a:fillRect/>
          </a:stretch>
        </p:blipFill>
        <p:spPr>
          <a:xfrm>
            <a:off x="4077745" y="5486587"/>
            <a:ext cx="1358900" cy="850900"/>
          </a:xfrm>
          <a:prstGeom prst="rect">
            <a:avLst/>
          </a:prstGeom>
        </p:spPr>
      </p:pic>
      <p:sp>
        <p:nvSpPr>
          <p:cNvPr id="10" name="テキスト ボックス 9">
            <a:extLst>
              <a:ext uri="{FF2B5EF4-FFF2-40B4-BE49-F238E27FC236}">
                <a16:creationId xmlns:a16="http://schemas.microsoft.com/office/drawing/2014/main" id="{C5104C20-3456-484C-A215-794DC9F7DE19}"/>
              </a:ext>
            </a:extLst>
          </p:cNvPr>
          <p:cNvSpPr txBox="1"/>
          <p:nvPr/>
        </p:nvSpPr>
        <p:spPr>
          <a:xfrm>
            <a:off x="1273215" y="2247815"/>
            <a:ext cx="775504" cy="30777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kumimoji="1" lang="en-US" altLang="ja-JP" dirty="0"/>
              <a:t>Early</a:t>
            </a:r>
            <a:endParaRPr kumimoji="1" lang="ja-JP" altLang="en-US"/>
          </a:p>
        </p:txBody>
      </p:sp>
      <p:sp>
        <p:nvSpPr>
          <p:cNvPr id="11" name="テキスト ボックス 10">
            <a:extLst>
              <a:ext uri="{FF2B5EF4-FFF2-40B4-BE49-F238E27FC236}">
                <a16:creationId xmlns:a16="http://schemas.microsoft.com/office/drawing/2014/main" id="{AA02FA30-60EE-404F-AFEF-9E256D872E91}"/>
              </a:ext>
            </a:extLst>
          </p:cNvPr>
          <p:cNvSpPr txBox="1"/>
          <p:nvPr/>
        </p:nvSpPr>
        <p:spPr>
          <a:xfrm>
            <a:off x="4077745" y="2261681"/>
            <a:ext cx="1336876" cy="307777"/>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kumimoji="1" lang="en-US" altLang="ja-JP" dirty="0"/>
              <a:t>Moderate</a:t>
            </a:r>
            <a:endParaRPr kumimoji="1" lang="ja-JP" altLang="en-US"/>
          </a:p>
        </p:txBody>
      </p:sp>
      <p:sp>
        <p:nvSpPr>
          <p:cNvPr id="12" name="テキスト ボックス 11">
            <a:extLst>
              <a:ext uri="{FF2B5EF4-FFF2-40B4-BE49-F238E27FC236}">
                <a16:creationId xmlns:a16="http://schemas.microsoft.com/office/drawing/2014/main" id="{7A9CECD9-509F-7047-9A7E-228F24350CD2}"/>
              </a:ext>
            </a:extLst>
          </p:cNvPr>
          <p:cNvSpPr txBox="1"/>
          <p:nvPr/>
        </p:nvSpPr>
        <p:spPr>
          <a:xfrm>
            <a:off x="7178474" y="2261681"/>
            <a:ext cx="1336876" cy="307777"/>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kumimoji="1" lang="en-US" altLang="ja-JP" dirty="0"/>
              <a:t>Severe</a:t>
            </a:r>
            <a:endParaRPr kumimoji="1" lang="ja-JP" altLang="en-US"/>
          </a:p>
        </p:txBody>
      </p:sp>
      <p:sp>
        <p:nvSpPr>
          <p:cNvPr id="13" name="テキスト ボックス 12">
            <a:extLst>
              <a:ext uri="{FF2B5EF4-FFF2-40B4-BE49-F238E27FC236}">
                <a16:creationId xmlns:a16="http://schemas.microsoft.com/office/drawing/2014/main" id="{2EB12020-753D-F549-BD45-4BF74C8B61E7}"/>
              </a:ext>
            </a:extLst>
          </p:cNvPr>
          <p:cNvSpPr txBox="1"/>
          <p:nvPr/>
        </p:nvSpPr>
        <p:spPr>
          <a:xfrm>
            <a:off x="628650" y="5219540"/>
            <a:ext cx="2225796"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kumimoji="1" lang="ja-JP" altLang="en-US" sz="2400"/>
              <a:t>黄斑　</a:t>
            </a:r>
            <a:r>
              <a:rPr kumimoji="1" lang="en-US" altLang="ja-JP" sz="2400" dirty="0"/>
              <a:t>&gt;</a:t>
            </a:r>
            <a:r>
              <a:rPr kumimoji="1" lang="ja-JP" altLang="en-US" sz="2400"/>
              <a:t>　乳頭</a:t>
            </a:r>
          </a:p>
        </p:txBody>
      </p:sp>
      <p:sp>
        <p:nvSpPr>
          <p:cNvPr id="14" name="テキスト ボックス 13">
            <a:extLst>
              <a:ext uri="{FF2B5EF4-FFF2-40B4-BE49-F238E27FC236}">
                <a16:creationId xmlns:a16="http://schemas.microsoft.com/office/drawing/2014/main" id="{3ADABB91-FFED-AD43-986A-CDF1E28EBBE0}"/>
              </a:ext>
            </a:extLst>
          </p:cNvPr>
          <p:cNvSpPr txBox="1"/>
          <p:nvPr/>
        </p:nvSpPr>
        <p:spPr>
          <a:xfrm>
            <a:off x="3644297" y="5241887"/>
            <a:ext cx="2225796" cy="461665"/>
          </a:xfrm>
          <a:prstGeom prst="rect">
            <a:avLst/>
          </a:prstGeom>
          <a:ln>
            <a:solidFill>
              <a:schemeClr val="tx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kumimoji="1" lang="ja-JP" altLang="en-US" sz="2400"/>
              <a:t>黄斑　</a:t>
            </a:r>
            <a:r>
              <a:rPr kumimoji="1" lang="en-US" altLang="ja-JP" sz="2400" dirty="0"/>
              <a:t>=</a:t>
            </a:r>
            <a:r>
              <a:rPr kumimoji="1" lang="ja-JP" altLang="en-US" sz="2400"/>
              <a:t>　乳頭</a:t>
            </a:r>
          </a:p>
        </p:txBody>
      </p:sp>
      <p:sp>
        <p:nvSpPr>
          <p:cNvPr id="15" name="テキスト ボックス 14">
            <a:extLst>
              <a:ext uri="{FF2B5EF4-FFF2-40B4-BE49-F238E27FC236}">
                <a16:creationId xmlns:a16="http://schemas.microsoft.com/office/drawing/2014/main" id="{28543906-31E7-7C45-A861-45C6B7BC3240}"/>
              </a:ext>
            </a:extLst>
          </p:cNvPr>
          <p:cNvSpPr txBox="1"/>
          <p:nvPr/>
        </p:nvSpPr>
        <p:spPr>
          <a:xfrm>
            <a:off x="6734014" y="5241887"/>
            <a:ext cx="2225796" cy="46166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kumimoji="1" lang="ja-JP" altLang="en-US" sz="2400"/>
              <a:t>黄斑　</a:t>
            </a:r>
            <a:r>
              <a:rPr kumimoji="1" lang="en-US" altLang="ja-JP" sz="2400" dirty="0"/>
              <a:t>=</a:t>
            </a:r>
            <a:r>
              <a:rPr kumimoji="1" lang="ja-JP" altLang="en-US" sz="2400"/>
              <a:t>　乳頭</a:t>
            </a:r>
          </a:p>
        </p:txBody>
      </p:sp>
      <p:sp>
        <p:nvSpPr>
          <p:cNvPr id="4" name="テキスト ボックス 3">
            <a:extLst>
              <a:ext uri="{FF2B5EF4-FFF2-40B4-BE49-F238E27FC236}">
                <a16:creationId xmlns:a16="http://schemas.microsoft.com/office/drawing/2014/main" id="{A7CD560B-C00E-B347-A89A-53E63E6A2537}"/>
              </a:ext>
            </a:extLst>
          </p:cNvPr>
          <p:cNvSpPr txBox="1"/>
          <p:nvPr/>
        </p:nvSpPr>
        <p:spPr>
          <a:xfrm>
            <a:off x="2774072" y="1359374"/>
            <a:ext cx="3595856" cy="523220"/>
          </a:xfrm>
          <a:prstGeom prst="rect">
            <a:avLst/>
          </a:prstGeom>
          <a:noFill/>
          <a:ln>
            <a:solidFill>
              <a:schemeClr val="tx1"/>
            </a:solidFill>
          </a:ln>
        </p:spPr>
        <p:txBody>
          <a:bodyPr wrap="none" rtlCol="0">
            <a:spAutoFit/>
          </a:bodyPr>
          <a:lstStyle/>
          <a:p>
            <a:r>
              <a:rPr kumimoji="1" lang="ja-JP" altLang="en-US"/>
              <a:t>対象；</a:t>
            </a:r>
            <a:r>
              <a:rPr kumimoji="1" lang="en-US" altLang="ja-JP" dirty="0"/>
              <a:t>PG</a:t>
            </a:r>
            <a:r>
              <a:rPr kumimoji="1" lang="ja-JP" altLang="en-US"/>
              <a:t>　</a:t>
            </a:r>
            <a:r>
              <a:rPr kumimoji="1" lang="en-US" altLang="ja-JP" dirty="0"/>
              <a:t>138</a:t>
            </a:r>
            <a:r>
              <a:rPr kumimoji="1" lang="ja-JP" altLang="en-US"/>
              <a:t>、正常　</a:t>
            </a:r>
            <a:r>
              <a:rPr kumimoji="1" lang="en-US" altLang="ja-JP" dirty="0"/>
              <a:t>103</a:t>
            </a:r>
            <a:r>
              <a:rPr kumimoji="1" lang="ja-JP" altLang="en-US"/>
              <a:t>例</a:t>
            </a:r>
            <a:endParaRPr kumimoji="1" lang="en-US" altLang="ja-JP" dirty="0"/>
          </a:p>
          <a:p>
            <a:r>
              <a:rPr kumimoji="1" lang="ja-JP" altLang="en-US"/>
              <a:t>方法；</a:t>
            </a:r>
            <a:r>
              <a:rPr kumimoji="1" lang="en-US" altLang="ja-JP" dirty="0" err="1"/>
              <a:t>cpRNFL</a:t>
            </a:r>
            <a:r>
              <a:rPr kumimoji="1" lang="ja-JP" altLang="en-US"/>
              <a:t>、</a:t>
            </a:r>
            <a:r>
              <a:rPr kumimoji="1" lang="en-US" altLang="ja-JP" dirty="0"/>
              <a:t>GCC</a:t>
            </a:r>
            <a:r>
              <a:rPr kumimoji="1" lang="ja-JP" altLang="en-US"/>
              <a:t>の診断力</a:t>
            </a:r>
            <a:r>
              <a:rPr kumimoji="1" lang="en-US" altLang="ja-JP" dirty="0"/>
              <a:t>AUC</a:t>
            </a:r>
            <a:r>
              <a:rPr kumimoji="1" lang="ja-JP" altLang="en-US"/>
              <a:t>を比較</a:t>
            </a:r>
          </a:p>
        </p:txBody>
      </p:sp>
    </p:spTree>
    <p:extLst>
      <p:ext uri="{BB962C8B-B14F-4D97-AF65-F5344CB8AC3E}">
        <p14:creationId xmlns:p14="http://schemas.microsoft.com/office/powerpoint/2010/main" val="32905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2"/>
          <p:cNvSpPr txBox="1">
            <a:spLocks noGrp="1"/>
          </p:cNvSpPr>
          <p:nvPr>
            <p:ph type="ctrTitle"/>
          </p:nvPr>
        </p:nvSpPr>
        <p:spPr>
          <a:xfrm>
            <a:off x="594383" y="2762014"/>
            <a:ext cx="7812359" cy="359114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lt1"/>
              </a:buClr>
              <a:buSzPts val="1350"/>
              <a:buFont typeface="Calibri"/>
              <a:buNone/>
            </a:pPr>
            <a:br>
              <a:rPr lang="en-US" altLang="ja-JP" sz="4400" dirty="0"/>
            </a:br>
            <a:r>
              <a:rPr lang="en-US" altLang="ja-JP" sz="4400" dirty="0"/>
              <a:t>SAP</a:t>
            </a:r>
            <a:r>
              <a:rPr lang="ja-JP" altLang="en-US" sz="4400"/>
              <a:t>と</a:t>
            </a:r>
            <a:r>
              <a:rPr lang="en-US" altLang="ja-JP" sz="4400" dirty="0"/>
              <a:t>OCT</a:t>
            </a:r>
            <a:r>
              <a:rPr lang="ja-JP" altLang="en-US" sz="4400"/>
              <a:t>の結果を</a:t>
            </a:r>
            <a:br>
              <a:rPr lang="en-US" altLang="ja-JP" sz="4400" dirty="0"/>
            </a:br>
            <a:r>
              <a:rPr lang="ja-JP" altLang="en-US" sz="4400"/>
              <a:t>を組み合わせる</a:t>
            </a:r>
            <a:br>
              <a:rPr lang="en-US" altLang="ja-JP" sz="4400" dirty="0"/>
            </a:br>
            <a:br>
              <a:rPr lang="en-US" altLang="ja-JP" sz="4400" dirty="0"/>
            </a:br>
            <a:br>
              <a:rPr lang="en-US" altLang="ja-JP" sz="4400" dirty="0"/>
            </a:br>
            <a:br>
              <a:rPr lang="en-US" altLang="ja-JP" sz="4400" dirty="0"/>
            </a:br>
            <a:endParaRPr sz="4400" dirty="0"/>
          </a:p>
        </p:txBody>
      </p:sp>
      <p:sp>
        <p:nvSpPr>
          <p:cNvPr id="83" name="Google Shape;83;p12"/>
          <p:cNvSpPr txBox="1"/>
          <p:nvPr/>
        </p:nvSpPr>
        <p:spPr>
          <a:xfrm>
            <a:off x="4724400" y="529516"/>
            <a:ext cx="3945562" cy="307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ja-JP" altLang="en-US" sz="1800">
                <a:solidFill>
                  <a:srgbClr val="212121"/>
                </a:solidFill>
                <a:highlight>
                  <a:srgbClr val="FFFFFF"/>
                </a:highlight>
              </a:rPr>
              <a:t>緑内障学会</a:t>
            </a:r>
            <a:r>
              <a:rPr lang="ja-JP" sz="1800">
                <a:solidFill>
                  <a:srgbClr val="212121"/>
                </a:solidFill>
                <a:highlight>
                  <a:srgbClr val="FFFFFF"/>
                </a:highlight>
              </a:rPr>
              <a:t>モーニングセミナー</a:t>
            </a:r>
            <a:r>
              <a:rPr lang="ja-JP" sz="1800" b="0" i="0" u="none" strike="noStrike" cap="none">
                <a:solidFill>
                  <a:srgbClr val="000000"/>
                </a:solidFill>
                <a:latin typeface="Arial"/>
                <a:ea typeface="Arial"/>
                <a:cs typeface="Arial"/>
                <a:sym typeface="Arial"/>
              </a:rPr>
              <a:t>　201</a:t>
            </a:r>
            <a:r>
              <a:rPr lang="ja-JP" sz="1800"/>
              <a:t>8</a:t>
            </a:r>
            <a:r>
              <a:rPr lang="ja-JP" sz="1800" b="0" i="0" u="none" strike="noStrike" cap="none">
                <a:solidFill>
                  <a:srgbClr val="000000"/>
                </a:solidFill>
                <a:latin typeface="Arial"/>
                <a:ea typeface="Arial"/>
                <a:cs typeface="Arial"/>
                <a:sym typeface="Arial"/>
              </a:rPr>
              <a:t>/</a:t>
            </a:r>
            <a:r>
              <a:rPr lang="ja-JP" sz="1800"/>
              <a:t>9</a:t>
            </a:r>
            <a:r>
              <a:rPr lang="ja-JP" sz="1800" b="0" i="0" u="none" strike="noStrike" cap="none">
                <a:solidFill>
                  <a:srgbClr val="000000"/>
                </a:solidFill>
                <a:latin typeface="Arial"/>
                <a:ea typeface="Arial"/>
                <a:cs typeface="Arial"/>
                <a:sym typeface="Arial"/>
              </a:rPr>
              <a:t>/</a:t>
            </a:r>
            <a:r>
              <a:rPr lang="ja-JP" sz="1800"/>
              <a:t>1</a:t>
            </a:r>
            <a:r>
              <a:rPr lang="ja-JP" sz="1800" b="0" i="0" u="none" strike="noStrike" cap="none">
                <a:solidFill>
                  <a:srgbClr val="000000"/>
                </a:solidFill>
                <a:latin typeface="Arial"/>
                <a:ea typeface="Arial"/>
                <a:cs typeface="Arial"/>
                <a:sym typeface="Arial"/>
              </a:rPr>
              <a:t>6</a:t>
            </a:r>
            <a:endParaRPr sz="1800" dirty="0"/>
          </a:p>
        </p:txBody>
      </p:sp>
    </p:spTree>
    <p:extLst>
      <p:ext uri="{BB962C8B-B14F-4D97-AF65-F5344CB8AC3E}">
        <p14:creationId xmlns:p14="http://schemas.microsoft.com/office/powerpoint/2010/main" val="3570870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grpSp>
        <p:nvGrpSpPr>
          <p:cNvPr id="231" name="Google Shape;231;p31"/>
          <p:cNvGrpSpPr/>
          <p:nvPr/>
        </p:nvGrpSpPr>
        <p:grpSpPr>
          <a:xfrm>
            <a:off x="382982" y="4253951"/>
            <a:ext cx="7755462" cy="1754358"/>
            <a:chOff x="432911" y="2617231"/>
            <a:chExt cx="3591157" cy="1200300"/>
          </a:xfrm>
        </p:grpSpPr>
        <p:sp>
          <p:nvSpPr>
            <p:cNvPr id="232" name="Google Shape;232;p31"/>
            <p:cNvSpPr txBox="1"/>
            <p:nvPr/>
          </p:nvSpPr>
          <p:spPr>
            <a:xfrm>
              <a:off x="848568" y="2617231"/>
              <a:ext cx="3175500" cy="1200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a:solidFill>
                    <a:schemeClr val="dk1"/>
                  </a:solidFill>
                  <a:latin typeface="Calibri"/>
                  <a:ea typeface="Calibri"/>
                  <a:cs typeface="Calibri"/>
                  <a:sym typeface="Calibri"/>
                </a:rPr>
                <a:t>定数</a:t>
              </a:r>
              <a:r>
                <a:rPr lang="ja-JP" sz="2400" b="0" i="0" u="none" strike="noStrike" cap="none">
                  <a:solidFill>
                    <a:schemeClr val="dk1"/>
                  </a:solidFill>
                  <a:latin typeface="Calibri"/>
                  <a:ea typeface="Calibri"/>
                  <a:cs typeface="Calibri"/>
                  <a:sym typeface="Calibri"/>
                </a:rPr>
                <a:t>m=[0.054*(</a:t>
              </a:r>
              <a:r>
                <a:rPr lang="ja-JP" sz="2400">
                  <a:solidFill>
                    <a:schemeClr val="dk1"/>
                  </a:solidFill>
                  <a:latin typeface="Calibri"/>
                  <a:ea typeface="Calibri"/>
                  <a:cs typeface="Calibri"/>
                  <a:sym typeface="Calibri"/>
                </a:rPr>
                <a:t>偏心度</a:t>
              </a:r>
              <a:r>
                <a:rPr lang="ja-JP" sz="2400" b="0" i="0" u="none" strike="noStrike" cap="none">
                  <a:solidFill>
                    <a:schemeClr val="dk1"/>
                  </a:solidFill>
                  <a:latin typeface="Calibri"/>
                  <a:ea typeface="Calibri"/>
                  <a:cs typeface="Calibri"/>
                  <a:sym typeface="Calibri"/>
                </a:rPr>
                <a:t>*1.32)]+0.9</a:t>
              </a:r>
              <a:endParaRPr sz="2400"/>
            </a:p>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a:t>
              </a:r>
              <a:r>
                <a:rPr lang="ja-JP" sz="2400">
                  <a:solidFill>
                    <a:schemeClr val="dk1"/>
                  </a:solidFill>
                  <a:latin typeface="Calibri"/>
                  <a:ea typeface="Calibri"/>
                  <a:cs typeface="Calibri"/>
                  <a:sym typeface="Calibri"/>
                </a:rPr>
                <a:t>定数</a:t>
              </a:r>
              <a:r>
                <a:rPr lang="ja-JP" sz="2400" b="0" i="0" u="none" strike="noStrike" cap="none">
                  <a:solidFill>
                    <a:schemeClr val="dk1"/>
                  </a:solidFill>
                  <a:latin typeface="Calibri"/>
                  <a:ea typeface="Calibri"/>
                  <a:cs typeface="Calibri"/>
                  <a:sym typeface="Calibri"/>
                </a:rPr>
                <a:t>b=[-1.5*(</a:t>
              </a:r>
              <a:r>
                <a:rPr lang="ja-JP" sz="2400">
                  <a:solidFill>
                    <a:schemeClr val="dk1"/>
                  </a:solidFill>
                  <a:latin typeface="Calibri"/>
                  <a:ea typeface="Calibri"/>
                  <a:cs typeface="Calibri"/>
                  <a:sym typeface="Calibri"/>
                </a:rPr>
                <a:t>偏心度</a:t>
              </a:r>
              <a:r>
                <a:rPr lang="ja-JP" sz="2400" b="0" i="0" u="none" strike="noStrike" cap="none">
                  <a:solidFill>
                    <a:schemeClr val="dk1"/>
                  </a:solidFill>
                  <a:latin typeface="Calibri"/>
                  <a:ea typeface="Calibri"/>
                  <a:cs typeface="Calibri"/>
                  <a:sym typeface="Calibri"/>
                </a:rPr>
                <a:t>*1.32)]-14.8</a:t>
              </a:r>
              <a:endParaRPr sz="2400"/>
            </a:p>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a:t>
              </a:r>
              <a:r>
                <a:rPr lang="ja-JP" sz="2400">
                  <a:solidFill>
                    <a:schemeClr val="dk1"/>
                  </a:solidFill>
                  <a:latin typeface="Calibri"/>
                  <a:ea typeface="Calibri"/>
                  <a:cs typeface="Calibri"/>
                  <a:sym typeface="Calibri"/>
                </a:rPr>
                <a:t>測定点における細胞数gc</a:t>
              </a:r>
              <a:r>
                <a:rPr lang="ja-JP" sz="2400" b="0" i="0" u="none" strike="noStrike" cap="none">
                  <a:solidFill>
                    <a:schemeClr val="dk1"/>
                  </a:solidFill>
                  <a:latin typeface="Calibri"/>
                  <a:ea typeface="Calibri"/>
                  <a:cs typeface="Calibri"/>
                  <a:sym typeface="Calibri"/>
                </a:rPr>
                <a:t>={[(</a:t>
              </a:r>
              <a:r>
                <a:rPr lang="ja-JP" sz="2400">
                  <a:solidFill>
                    <a:schemeClr val="dk1"/>
                  </a:solidFill>
                  <a:latin typeface="Calibri"/>
                  <a:ea typeface="Calibri"/>
                  <a:cs typeface="Calibri"/>
                  <a:sym typeface="Calibri"/>
                </a:rPr>
                <a:t>実測値</a:t>
              </a:r>
              <a:r>
                <a:rPr lang="ja-JP" sz="2400" b="0" i="0" u="none" strike="noStrike" cap="none">
                  <a:solidFill>
                    <a:schemeClr val="dk1"/>
                  </a:solidFill>
                  <a:latin typeface="Calibri"/>
                  <a:ea typeface="Calibri"/>
                  <a:cs typeface="Calibri"/>
                  <a:sym typeface="Calibri"/>
                </a:rPr>
                <a:t>-1)-b]/m}+4.7</a:t>
              </a:r>
              <a:endParaRPr sz="2400"/>
            </a:p>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SAPrgc=</a:t>
              </a:r>
              <a:r>
                <a:rPr lang="ja-JP" sz="2400">
                  <a:solidFill>
                    <a:schemeClr val="dk1"/>
                  </a:solidFill>
                  <a:latin typeface="Calibri"/>
                  <a:ea typeface="Calibri"/>
                  <a:cs typeface="Calibri"/>
                  <a:sym typeface="Calibri"/>
                </a:rPr>
                <a:t>測定点の合計</a:t>
              </a:r>
              <a:r>
                <a:rPr lang="ja-JP" sz="2400" b="0" i="0" u="none" strike="noStrike" cap="none">
                  <a:solidFill>
                    <a:schemeClr val="dk1"/>
                  </a:solidFill>
                  <a:latin typeface="Calibri"/>
                  <a:ea typeface="Calibri"/>
                  <a:cs typeface="Calibri"/>
                  <a:sym typeface="Calibri"/>
                </a:rPr>
                <a:t>(gc*0.1)</a:t>
              </a:r>
              <a:endParaRPr sz="2400"/>
            </a:p>
          </p:txBody>
        </p:sp>
        <p:sp>
          <p:nvSpPr>
            <p:cNvPr id="233" name="Google Shape;233;p31"/>
            <p:cNvSpPr txBox="1"/>
            <p:nvPr/>
          </p:nvSpPr>
          <p:spPr>
            <a:xfrm>
              <a:off x="432911" y="3032721"/>
              <a:ext cx="376800" cy="369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SAP</a:t>
              </a:r>
              <a:endParaRPr/>
            </a:p>
          </p:txBody>
        </p:sp>
      </p:grpSp>
      <p:grpSp>
        <p:nvGrpSpPr>
          <p:cNvPr id="234" name="Google Shape;234;p31"/>
          <p:cNvGrpSpPr/>
          <p:nvPr/>
        </p:nvGrpSpPr>
        <p:grpSpPr>
          <a:xfrm>
            <a:off x="483959" y="1852650"/>
            <a:ext cx="7654896" cy="1754469"/>
            <a:chOff x="4542079" y="2979210"/>
            <a:chExt cx="8013080" cy="1524300"/>
          </a:xfrm>
        </p:grpSpPr>
        <p:sp>
          <p:nvSpPr>
            <p:cNvPr id="235" name="Google Shape;235;p31"/>
            <p:cNvSpPr txBox="1"/>
            <p:nvPr/>
          </p:nvSpPr>
          <p:spPr>
            <a:xfrm>
              <a:off x="5344959" y="2979210"/>
              <a:ext cx="7210200" cy="1524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d=(-0.007*</a:t>
              </a:r>
              <a:r>
                <a:rPr lang="ja-JP" sz="2400">
                  <a:solidFill>
                    <a:schemeClr val="dk1"/>
                  </a:solidFill>
                  <a:latin typeface="Calibri"/>
                  <a:ea typeface="Calibri"/>
                  <a:cs typeface="Calibri"/>
                  <a:sym typeface="Calibri"/>
                </a:rPr>
                <a:t>年齢</a:t>
              </a:r>
              <a:r>
                <a:rPr lang="ja-JP" sz="2400" b="0" i="0" u="none" strike="noStrike" cap="none">
                  <a:solidFill>
                    <a:schemeClr val="dk1"/>
                  </a:solidFill>
                  <a:latin typeface="Calibri"/>
                  <a:ea typeface="Calibri"/>
                  <a:cs typeface="Calibri"/>
                  <a:sym typeface="Calibri"/>
                </a:rPr>
                <a:t>)+1.4</a:t>
              </a:r>
              <a:endParaRPr sz="2400"/>
            </a:p>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c=(-0.26*MD)+0.12</a:t>
              </a:r>
              <a:endParaRPr sz="2400"/>
            </a:p>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a= </a:t>
              </a:r>
              <a:r>
                <a:rPr lang="ja-JP" sz="2400">
                  <a:solidFill>
                    <a:schemeClr val="dk1"/>
                  </a:solidFill>
                  <a:latin typeface="Calibri"/>
                  <a:ea typeface="Calibri"/>
                  <a:cs typeface="Calibri"/>
                  <a:sym typeface="Calibri"/>
                </a:rPr>
                <a:t>平均cp</a:t>
              </a:r>
              <a:r>
                <a:rPr lang="ja-JP" sz="2400" b="0" i="0" u="none" strike="noStrike" cap="none">
                  <a:solidFill>
                    <a:schemeClr val="dk1"/>
                  </a:solidFill>
                  <a:latin typeface="Calibri"/>
                  <a:ea typeface="Calibri"/>
                  <a:cs typeface="Calibri"/>
                  <a:sym typeface="Calibri"/>
                </a:rPr>
                <a:t>RNFL</a:t>
              </a:r>
              <a:r>
                <a:rPr lang="ja-JP" sz="2400">
                  <a:solidFill>
                    <a:schemeClr val="dk1"/>
                  </a:solidFill>
                  <a:latin typeface="Calibri"/>
                  <a:ea typeface="Calibri"/>
                  <a:cs typeface="Calibri"/>
                  <a:sym typeface="Calibri"/>
                </a:rPr>
                <a:t>厚</a:t>
              </a:r>
              <a:r>
                <a:rPr lang="ja-JP" sz="2400" b="0" i="0" u="none" strike="noStrike" cap="none">
                  <a:solidFill>
                    <a:schemeClr val="dk1"/>
                  </a:solidFill>
                  <a:latin typeface="Calibri"/>
                  <a:ea typeface="Calibri"/>
                  <a:cs typeface="Calibri"/>
                  <a:sym typeface="Calibri"/>
                </a:rPr>
                <a:t>*10870*d</a:t>
              </a:r>
              <a:endParaRPr sz="2400"/>
            </a:p>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OCTrgc=10^({(log(a)*10]-c}*0.1)</a:t>
              </a:r>
              <a:endParaRPr sz="2400"/>
            </a:p>
          </p:txBody>
        </p:sp>
        <p:sp>
          <p:nvSpPr>
            <p:cNvPr id="236" name="Google Shape;236;p31"/>
            <p:cNvSpPr txBox="1"/>
            <p:nvPr/>
          </p:nvSpPr>
          <p:spPr>
            <a:xfrm>
              <a:off x="4542079" y="3394709"/>
              <a:ext cx="742800" cy="369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OCT</a:t>
              </a:r>
              <a:endParaRPr/>
            </a:p>
          </p:txBody>
        </p:sp>
      </p:grpSp>
      <p:sp>
        <p:nvSpPr>
          <p:cNvPr id="237" name="Google Shape;237;p31"/>
          <p:cNvSpPr txBox="1"/>
          <p:nvPr/>
        </p:nvSpPr>
        <p:spPr>
          <a:xfrm>
            <a:off x="690509" y="645532"/>
            <a:ext cx="8064900" cy="523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Calibri"/>
              <a:buNone/>
            </a:pPr>
            <a:r>
              <a:rPr lang="ja-JP" sz="3000">
                <a:solidFill>
                  <a:schemeClr val="dk1"/>
                </a:solidFill>
                <a:latin typeface="Calibri"/>
                <a:ea typeface="Calibri"/>
                <a:cs typeface="Calibri"/>
                <a:sym typeface="Calibri"/>
              </a:rPr>
              <a:t>Harwerthモデル</a:t>
            </a:r>
            <a:endParaRPr sz="3000"/>
          </a:p>
        </p:txBody>
      </p:sp>
      <p:sp>
        <p:nvSpPr>
          <p:cNvPr id="238" name="Google Shape;238;p31"/>
          <p:cNvSpPr/>
          <p:nvPr/>
        </p:nvSpPr>
        <p:spPr>
          <a:xfrm>
            <a:off x="4703275" y="6406163"/>
            <a:ext cx="4286100" cy="246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Harwerth, et al. Prog Retin Eye Res. 2010</a:t>
            </a:r>
            <a:endParaRPr/>
          </a:p>
        </p:txBody>
      </p:sp>
    </p:spTree>
    <p:extLst>
      <p:ext uri="{BB962C8B-B14F-4D97-AF65-F5344CB8AC3E}">
        <p14:creationId xmlns:p14="http://schemas.microsoft.com/office/powerpoint/2010/main" val="350336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p:nvPr/>
        </p:nvSpPr>
        <p:spPr>
          <a:xfrm>
            <a:off x="623718" y="1844824"/>
            <a:ext cx="8074744"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Font typeface="Quattrocento Sans"/>
              <a:buNone/>
            </a:pPr>
            <a:r>
              <a:rPr lang="ja-JP" sz="3200" b="0" i="0" u="none" strike="noStrike" cap="none">
                <a:solidFill>
                  <a:srgbClr val="FF0000"/>
                </a:solidFill>
                <a:latin typeface="Quattrocento Sans"/>
                <a:ea typeface="Quattrocento Sans"/>
                <a:cs typeface="Quattrocento Sans"/>
                <a:sym typeface="Quattrocento Sans"/>
              </a:rPr>
              <a:t>網膜神経節細胞</a:t>
            </a:r>
            <a:r>
              <a:rPr lang="ja-JP" sz="3200" b="0" i="0" u="none" strike="noStrike" cap="none">
                <a:solidFill>
                  <a:schemeClr val="dk1"/>
                </a:solidFill>
                <a:latin typeface="Quattrocento Sans"/>
                <a:ea typeface="Quattrocento Sans"/>
                <a:cs typeface="Quattrocento Sans"/>
                <a:sym typeface="Quattrocento Sans"/>
              </a:rPr>
              <a:t>が選択的に障害される疾患</a:t>
            </a:r>
            <a:endParaRPr/>
          </a:p>
        </p:txBody>
      </p:sp>
      <p:sp>
        <p:nvSpPr>
          <p:cNvPr id="171" name="Google Shape;171;p2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4400" b="0" i="0" u="none" strike="noStrike" cap="none">
                <a:solidFill>
                  <a:schemeClr val="dk1"/>
                </a:solidFill>
                <a:latin typeface="Quattrocento Sans"/>
                <a:ea typeface="Quattrocento Sans"/>
                <a:cs typeface="Quattrocento Sans"/>
                <a:sym typeface="Quattrocento Sans"/>
              </a:rPr>
              <a:t>緑内障</a:t>
            </a:r>
            <a:endParaRPr/>
          </a:p>
        </p:txBody>
      </p:sp>
      <p:pic>
        <p:nvPicPr>
          <p:cNvPr id="172" name="Google Shape;172;p26"/>
          <p:cNvPicPr preferRelativeResize="0"/>
          <p:nvPr/>
        </p:nvPicPr>
        <p:blipFill rotWithShape="1">
          <a:blip r:embed="rId3">
            <a:alphaModFix/>
          </a:blip>
          <a:srcRect r="4610" b="10217"/>
          <a:stretch/>
        </p:blipFill>
        <p:spPr>
          <a:xfrm>
            <a:off x="3080964" y="3139895"/>
            <a:ext cx="3339295" cy="2510355"/>
          </a:xfrm>
          <a:prstGeom prst="rect">
            <a:avLst/>
          </a:prstGeom>
          <a:noFill/>
          <a:ln>
            <a:noFill/>
          </a:ln>
        </p:spPr>
      </p:pic>
      <p:sp>
        <p:nvSpPr>
          <p:cNvPr id="173" name="Google Shape;173;p26"/>
          <p:cNvSpPr/>
          <p:nvPr/>
        </p:nvSpPr>
        <p:spPr>
          <a:xfrm>
            <a:off x="4482915" y="3244335"/>
            <a:ext cx="178175"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 </a:t>
            </a:r>
            <a:endParaRPr/>
          </a:p>
        </p:txBody>
      </p:sp>
    </p:spTree>
    <p:extLst>
      <p:ext uri="{BB962C8B-B14F-4D97-AF65-F5344CB8AC3E}">
        <p14:creationId xmlns:p14="http://schemas.microsoft.com/office/powerpoint/2010/main" val="3011730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BA88F0-1C79-B047-A935-CC5FE5DF1F34}"/>
              </a:ext>
            </a:extLst>
          </p:cNvPr>
          <p:cNvSpPr>
            <a:spLocks noGrp="1"/>
          </p:cNvSpPr>
          <p:nvPr>
            <p:ph type="title"/>
          </p:nvPr>
        </p:nvSpPr>
        <p:spPr>
          <a:xfrm>
            <a:off x="557213" y="2684257"/>
            <a:ext cx="7886700" cy="1325700"/>
          </a:xfrm>
        </p:spPr>
        <p:txBody>
          <a:bodyPr/>
          <a:lstStyle/>
          <a:p>
            <a:pPr algn="ctr"/>
            <a:r>
              <a:rPr kumimoji="1" lang="ja-JP" altLang="en-US"/>
              <a:t>網膜細胞数を共通単位に</a:t>
            </a:r>
          </a:p>
        </p:txBody>
      </p:sp>
    </p:spTree>
    <p:extLst>
      <p:ext uri="{BB962C8B-B14F-4D97-AF65-F5344CB8AC3E}">
        <p14:creationId xmlns:p14="http://schemas.microsoft.com/office/powerpoint/2010/main" val="527027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0"/>
          <p:cNvSpPr/>
          <p:nvPr/>
        </p:nvSpPr>
        <p:spPr>
          <a:xfrm>
            <a:off x="5189248" y="6500600"/>
            <a:ext cx="39192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Medeiros, et al, ArchOphthalmol. 2012</a:t>
            </a:r>
            <a:endParaRPr/>
          </a:p>
        </p:txBody>
      </p:sp>
      <p:grpSp>
        <p:nvGrpSpPr>
          <p:cNvPr id="209" name="Google Shape;209;p30"/>
          <p:cNvGrpSpPr/>
          <p:nvPr/>
        </p:nvGrpSpPr>
        <p:grpSpPr>
          <a:xfrm>
            <a:off x="5111456" y="2039733"/>
            <a:ext cx="3716990" cy="1342536"/>
            <a:chOff x="432910" y="2617230"/>
            <a:chExt cx="3591295" cy="1200300"/>
          </a:xfrm>
        </p:grpSpPr>
        <p:sp>
          <p:nvSpPr>
            <p:cNvPr id="210" name="Google Shape;210;p30"/>
            <p:cNvSpPr txBox="1"/>
            <p:nvPr/>
          </p:nvSpPr>
          <p:spPr>
            <a:xfrm>
              <a:off x="1175705" y="2617230"/>
              <a:ext cx="2848500" cy="1200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m=[0.054*(ec*1.32)]+0.9</a:t>
              </a:r>
              <a:endParaRPr/>
            </a:p>
            <a:p>
              <a:pPr marL="0" marR="0" lvl="0" indent="0" algn="ctr"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 b=[-1.5*(ec*1.32)]-14.8</a:t>
              </a:r>
              <a:endParaRPr/>
            </a:p>
            <a:p>
              <a:pPr marL="0" marR="0" lvl="0" indent="0" algn="ctr"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 gc={[(s-1)-b]/m}+4.7</a:t>
              </a:r>
              <a:endParaRPr/>
            </a:p>
            <a:p>
              <a:pPr marL="0" marR="0" lvl="0" indent="0" algn="ctr"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SAPrgc=∑10^(gc*0.1)</a:t>
              </a:r>
              <a:endParaRPr/>
            </a:p>
          </p:txBody>
        </p:sp>
        <p:sp>
          <p:nvSpPr>
            <p:cNvPr id="211" name="Google Shape;211;p30"/>
            <p:cNvSpPr txBox="1"/>
            <p:nvPr/>
          </p:nvSpPr>
          <p:spPr>
            <a:xfrm>
              <a:off x="432910" y="3032729"/>
              <a:ext cx="742800" cy="369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SAP</a:t>
              </a:r>
              <a:endParaRPr/>
            </a:p>
          </p:txBody>
        </p:sp>
      </p:grpSp>
      <p:grpSp>
        <p:nvGrpSpPr>
          <p:cNvPr id="212" name="Google Shape;212;p30"/>
          <p:cNvGrpSpPr/>
          <p:nvPr/>
        </p:nvGrpSpPr>
        <p:grpSpPr>
          <a:xfrm>
            <a:off x="328359" y="2020219"/>
            <a:ext cx="4145606" cy="1381545"/>
            <a:chOff x="4542079" y="2979205"/>
            <a:chExt cx="4339585" cy="1200300"/>
          </a:xfrm>
        </p:grpSpPr>
        <p:sp>
          <p:nvSpPr>
            <p:cNvPr id="213" name="Google Shape;213;p30"/>
            <p:cNvSpPr txBox="1"/>
            <p:nvPr/>
          </p:nvSpPr>
          <p:spPr>
            <a:xfrm>
              <a:off x="5344964" y="2979205"/>
              <a:ext cx="3536700" cy="1200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d=(-0.007*age)+1.4</a:t>
              </a:r>
              <a:endParaRPr/>
            </a:p>
            <a:p>
              <a:pPr marL="0" marR="0" lvl="0" indent="0" algn="ctr"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c=(-0.26*MD)+0.12</a:t>
              </a:r>
              <a:endParaRPr/>
            </a:p>
            <a:p>
              <a:pPr marL="0" marR="0" lvl="0" indent="0" algn="ctr"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a= averageRNFLthickness*10870*d</a:t>
              </a:r>
              <a:endParaRPr/>
            </a:p>
            <a:p>
              <a:pPr marL="0" marR="0" lvl="0" indent="0" algn="ctr"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OCTrgc=10^({(log(a)*10]-c}*0.1)</a:t>
              </a:r>
              <a:endParaRPr/>
            </a:p>
          </p:txBody>
        </p:sp>
        <p:sp>
          <p:nvSpPr>
            <p:cNvPr id="214" name="Google Shape;214;p30"/>
            <p:cNvSpPr txBox="1"/>
            <p:nvPr/>
          </p:nvSpPr>
          <p:spPr>
            <a:xfrm>
              <a:off x="4542079" y="3394709"/>
              <a:ext cx="742800" cy="369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OCT</a:t>
              </a:r>
              <a:endParaRPr/>
            </a:p>
          </p:txBody>
        </p:sp>
      </p:grpSp>
      <p:sp>
        <p:nvSpPr>
          <p:cNvPr id="215" name="Google Shape;215;p30"/>
          <p:cNvSpPr/>
          <p:nvPr/>
        </p:nvSpPr>
        <p:spPr>
          <a:xfrm rot="-1799944">
            <a:off x="3592497" y="3814632"/>
            <a:ext cx="394211" cy="355513"/>
          </a:xfrm>
          <a:prstGeom prst="downArrow">
            <a:avLst>
              <a:gd name="adj1" fmla="val 42601"/>
              <a:gd name="adj2" fmla="val 50000"/>
            </a:avLst>
          </a:prstGeom>
          <a:solidFill>
            <a:schemeClr val="accent1"/>
          </a:solidFill>
          <a:ln>
            <a:noFill/>
          </a:ln>
          <a:effectLst>
            <a:outerShdw blurRad="63500" dist="38100" dir="5400000" rotWithShape="0">
              <a:srgbClr val="000000">
                <a:alpha val="4392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dk1"/>
              </a:solidFill>
              <a:latin typeface="Quattrocento Sans"/>
              <a:ea typeface="Quattrocento Sans"/>
              <a:cs typeface="Quattrocento Sans"/>
              <a:sym typeface="Quattrocento Sans"/>
            </a:endParaRPr>
          </a:p>
        </p:txBody>
      </p:sp>
      <p:sp>
        <p:nvSpPr>
          <p:cNvPr id="216" name="Google Shape;216;p30"/>
          <p:cNvSpPr txBox="1"/>
          <p:nvPr/>
        </p:nvSpPr>
        <p:spPr>
          <a:xfrm>
            <a:off x="690509" y="645532"/>
            <a:ext cx="80649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1" i="0" u="none" strike="noStrike" cap="none">
                <a:solidFill>
                  <a:schemeClr val="dk1"/>
                </a:solidFill>
                <a:latin typeface="Calibri"/>
                <a:ea typeface="Calibri"/>
                <a:cs typeface="Calibri"/>
                <a:sym typeface="Calibri"/>
              </a:rPr>
              <a:t>網膜神経節細胞数(RGC)をSAPおよびOCTから推定</a:t>
            </a:r>
            <a:endParaRPr/>
          </a:p>
        </p:txBody>
      </p:sp>
      <p:sp>
        <p:nvSpPr>
          <p:cNvPr id="217" name="Google Shape;217;p30"/>
          <p:cNvSpPr txBox="1"/>
          <p:nvPr/>
        </p:nvSpPr>
        <p:spPr>
          <a:xfrm>
            <a:off x="690500" y="4299025"/>
            <a:ext cx="79590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3600" b="0" i="0" u="none" strike="noStrike" cap="none">
                <a:solidFill>
                  <a:schemeClr val="dk1"/>
                </a:solidFill>
                <a:latin typeface="Calibri"/>
                <a:ea typeface="Calibri"/>
                <a:cs typeface="Calibri"/>
                <a:sym typeface="Calibri"/>
              </a:rPr>
              <a:t>weighted RGC </a:t>
            </a:r>
            <a:r>
              <a:rPr lang="ja-JP" sz="2400" b="0" i="0" u="none" strike="noStrike" cap="none">
                <a:solidFill>
                  <a:schemeClr val="dk1"/>
                </a:solidFill>
                <a:latin typeface="Calibri"/>
                <a:ea typeface="Calibri"/>
                <a:cs typeface="Calibri"/>
                <a:sym typeface="Calibri"/>
              </a:rPr>
              <a:t>= (1+MD/30)*OCTrgc+(-MD/30)*SAPrgc</a:t>
            </a:r>
            <a:endParaRPr/>
          </a:p>
        </p:txBody>
      </p:sp>
      <p:sp>
        <p:nvSpPr>
          <p:cNvPr id="218" name="Google Shape;218;p30"/>
          <p:cNvSpPr/>
          <p:nvPr/>
        </p:nvSpPr>
        <p:spPr>
          <a:xfrm rot="1799944">
            <a:off x="6496907" y="3814631"/>
            <a:ext cx="394211" cy="355513"/>
          </a:xfrm>
          <a:prstGeom prst="downArrow">
            <a:avLst>
              <a:gd name="adj1" fmla="val 42601"/>
              <a:gd name="adj2" fmla="val 50000"/>
            </a:avLst>
          </a:prstGeom>
          <a:solidFill>
            <a:schemeClr val="accent1"/>
          </a:solidFill>
          <a:ln>
            <a:noFill/>
          </a:ln>
          <a:effectLst>
            <a:outerShdw blurRad="63500" dist="38100" dir="5400000" rotWithShape="0">
              <a:srgbClr val="000000">
                <a:alpha val="4392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dk1"/>
              </a:solidFill>
              <a:latin typeface="Quattrocento Sans"/>
              <a:ea typeface="Quattrocento Sans"/>
              <a:cs typeface="Quattrocento Sans"/>
              <a:sym typeface="Quattrocento Sans"/>
            </a:endParaRPr>
          </a:p>
        </p:txBody>
      </p:sp>
      <p:sp>
        <p:nvSpPr>
          <p:cNvPr id="219" name="Google Shape;219;p30"/>
          <p:cNvSpPr txBox="1"/>
          <p:nvPr/>
        </p:nvSpPr>
        <p:spPr>
          <a:xfrm>
            <a:off x="2487156" y="5373974"/>
            <a:ext cx="14529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早期 MD=0</a:t>
            </a:r>
            <a:endParaRPr/>
          </a:p>
        </p:txBody>
      </p:sp>
      <p:sp>
        <p:nvSpPr>
          <p:cNvPr id="220" name="Google Shape;220;p30"/>
          <p:cNvSpPr txBox="1"/>
          <p:nvPr/>
        </p:nvSpPr>
        <p:spPr>
          <a:xfrm>
            <a:off x="2004865" y="5373974"/>
            <a:ext cx="9645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ex)</a:t>
            </a:r>
            <a:endParaRPr/>
          </a:p>
        </p:txBody>
      </p:sp>
      <p:sp>
        <p:nvSpPr>
          <p:cNvPr id="221" name="Google Shape;221;p30"/>
          <p:cNvSpPr txBox="1"/>
          <p:nvPr/>
        </p:nvSpPr>
        <p:spPr>
          <a:xfrm>
            <a:off x="3957959" y="5216624"/>
            <a:ext cx="49596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wrgc</a:t>
            </a:r>
            <a:r>
              <a:rPr lang="ja-JP" sz="2000" b="0" i="0" u="none" strike="noStrike" cap="none">
                <a:solidFill>
                  <a:schemeClr val="dk1"/>
                </a:solidFill>
                <a:latin typeface="Calibri"/>
                <a:ea typeface="Calibri"/>
                <a:cs typeface="Calibri"/>
                <a:sym typeface="Calibri"/>
              </a:rPr>
              <a:t>=(1+</a:t>
            </a:r>
            <a:r>
              <a:rPr lang="ja-JP" sz="2800" b="0" i="0" u="none" strike="noStrike" cap="none">
                <a:solidFill>
                  <a:schemeClr val="dk1"/>
                </a:solidFill>
                <a:latin typeface="Calibri"/>
                <a:ea typeface="Calibri"/>
                <a:cs typeface="Calibri"/>
                <a:sym typeface="Calibri"/>
              </a:rPr>
              <a:t>0</a:t>
            </a:r>
            <a:r>
              <a:rPr lang="ja-JP" sz="2000" b="0" i="0" u="none" strike="noStrike" cap="none">
                <a:solidFill>
                  <a:schemeClr val="dk1"/>
                </a:solidFill>
                <a:latin typeface="Calibri"/>
                <a:ea typeface="Calibri"/>
                <a:cs typeface="Calibri"/>
                <a:sym typeface="Calibri"/>
              </a:rPr>
              <a:t>/30)*OCTrgc</a:t>
            </a:r>
            <a:r>
              <a:rPr lang="ja-JP" sz="1100" b="0" i="0" u="none" strike="noStrike" cap="none">
                <a:solidFill>
                  <a:schemeClr val="dk1"/>
                </a:solidFill>
                <a:latin typeface="Calibri"/>
                <a:ea typeface="Calibri"/>
                <a:cs typeface="Calibri"/>
                <a:sym typeface="Calibri"/>
              </a:rPr>
              <a:t>+(</a:t>
            </a:r>
            <a:r>
              <a:rPr lang="ja-JP" sz="1800" b="0" i="0" u="none" strike="noStrike" cap="none">
                <a:solidFill>
                  <a:schemeClr val="dk1"/>
                </a:solidFill>
                <a:latin typeface="Calibri"/>
                <a:ea typeface="Calibri"/>
                <a:cs typeface="Calibri"/>
                <a:sym typeface="Calibri"/>
              </a:rPr>
              <a:t>-0</a:t>
            </a:r>
            <a:r>
              <a:rPr lang="ja-JP" sz="1100" b="0" i="0" u="none" strike="noStrike" cap="none">
                <a:solidFill>
                  <a:schemeClr val="dk1"/>
                </a:solidFill>
                <a:latin typeface="Calibri"/>
                <a:ea typeface="Calibri"/>
                <a:cs typeface="Calibri"/>
                <a:sym typeface="Calibri"/>
              </a:rPr>
              <a:t>/30)*SAPrgc</a:t>
            </a:r>
            <a:endParaRPr/>
          </a:p>
        </p:txBody>
      </p:sp>
      <p:sp>
        <p:nvSpPr>
          <p:cNvPr id="222" name="Google Shape;222;p30"/>
          <p:cNvSpPr txBox="1"/>
          <p:nvPr/>
        </p:nvSpPr>
        <p:spPr>
          <a:xfrm>
            <a:off x="2487155" y="5793367"/>
            <a:ext cx="15621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後期 MD=-30</a:t>
            </a:r>
            <a:endParaRPr/>
          </a:p>
        </p:txBody>
      </p:sp>
      <p:sp>
        <p:nvSpPr>
          <p:cNvPr id="223" name="Google Shape;223;p30"/>
          <p:cNvSpPr txBox="1"/>
          <p:nvPr/>
        </p:nvSpPr>
        <p:spPr>
          <a:xfrm>
            <a:off x="3953227" y="5587434"/>
            <a:ext cx="51537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wrgc=(</a:t>
            </a:r>
            <a:r>
              <a:rPr lang="ja-JP" sz="1100" b="0" i="0" u="none" strike="noStrike" cap="none">
                <a:solidFill>
                  <a:schemeClr val="dk1"/>
                </a:solidFill>
                <a:latin typeface="Calibri"/>
                <a:ea typeface="Calibri"/>
                <a:cs typeface="Calibri"/>
                <a:sym typeface="Calibri"/>
              </a:rPr>
              <a:t>1+(-</a:t>
            </a:r>
            <a:r>
              <a:rPr lang="ja-JP" sz="1800" b="0" i="0" u="none" strike="noStrike" cap="none">
                <a:solidFill>
                  <a:schemeClr val="dk1"/>
                </a:solidFill>
                <a:latin typeface="Calibri"/>
                <a:ea typeface="Calibri"/>
                <a:cs typeface="Calibri"/>
                <a:sym typeface="Calibri"/>
              </a:rPr>
              <a:t>30</a:t>
            </a:r>
            <a:r>
              <a:rPr lang="ja-JP" sz="1100" b="0" i="0" u="none" strike="noStrike" cap="none">
                <a:solidFill>
                  <a:schemeClr val="dk1"/>
                </a:solidFill>
                <a:latin typeface="Calibri"/>
                <a:ea typeface="Calibri"/>
                <a:cs typeface="Calibri"/>
                <a:sym typeface="Calibri"/>
              </a:rPr>
              <a:t>/30))*OCTrgc</a:t>
            </a:r>
            <a:r>
              <a:rPr lang="ja-JP" sz="2000" b="0" i="0" u="none" strike="noStrike" cap="none">
                <a:solidFill>
                  <a:schemeClr val="dk1"/>
                </a:solidFill>
                <a:latin typeface="Calibri"/>
                <a:ea typeface="Calibri"/>
                <a:cs typeface="Calibri"/>
                <a:sym typeface="Calibri"/>
              </a:rPr>
              <a:t>+(</a:t>
            </a:r>
            <a:r>
              <a:rPr lang="ja-JP" sz="2800" b="0" i="0" u="none" strike="noStrike" cap="none">
                <a:solidFill>
                  <a:schemeClr val="dk1"/>
                </a:solidFill>
                <a:latin typeface="Calibri"/>
                <a:ea typeface="Calibri"/>
                <a:cs typeface="Calibri"/>
                <a:sym typeface="Calibri"/>
              </a:rPr>
              <a:t>30</a:t>
            </a:r>
            <a:r>
              <a:rPr lang="ja-JP" sz="2000" b="0" i="0" u="none" strike="noStrike" cap="none">
                <a:solidFill>
                  <a:schemeClr val="dk1"/>
                </a:solidFill>
                <a:latin typeface="Calibri"/>
                <a:ea typeface="Calibri"/>
                <a:cs typeface="Calibri"/>
                <a:sym typeface="Calibri"/>
              </a:rPr>
              <a:t>/30)*SAPrgc</a:t>
            </a:r>
            <a:endParaRPr/>
          </a:p>
        </p:txBody>
      </p:sp>
      <p:sp>
        <p:nvSpPr>
          <p:cNvPr id="224" name="Google Shape;224;p30"/>
          <p:cNvSpPr/>
          <p:nvPr/>
        </p:nvSpPr>
        <p:spPr>
          <a:xfrm>
            <a:off x="4631450" y="3439475"/>
            <a:ext cx="4286100" cy="246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Harwerth, et al. Prog Retin Eye Res. 2010</a:t>
            </a:r>
            <a:endParaRPr/>
          </a:p>
        </p:txBody>
      </p:sp>
      <p:sp>
        <p:nvSpPr>
          <p:cNvPr id="225" name="Google Shape;225;p30"/>
          <p:cNvSpPr txBox="1"/>
          <p:nvPr/>
        </p:nvSpPr>
        <p:spPr>
          <a:xfrm>
            <a:off x="2004875" y="4760725"/>
            <a:ext cx="1377000" cy="36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r>
              <a:rPr lang="ja-JP" sz="2400" b="0" i="0" u="none" strike="noStrike" cap="none">
                <a:solidFill>
                  <a:srgbClr val="000000"/>
                </a:solidFill>
                <a:latin typeface="Arial"/>
                <a:ea typeface="Arial"/>
                <a:cs typeface="Arial"/>
                <a:sym typeface="Arial"/>
              </a:rPr>
              <a:t>(wrgc)</a:t>
            </a:r>
            <a:endParaRPr/>
          </a:p>
        </p:txBody>
      </p:sp>
    </p:spTree>
    <p:extLst>
      <p:ext uri="{BB962C8B-B14F-4D97-AF65-F5344CB8AC3E}">
        <p14:creationId xmlns:p14="http://schemas.microsoft.com/office/powerpoint/2010/main" val="2342412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sp>
        <p:nvSpPr>
          <p:cNvPr id="244" name="Google Shape;244;p32"/>
          <p:cNvSpPr/>
          <p:nvPr/>
        </p:nvSpPr>
        <p:spPr>
          <a:xfrm>
            <a:off x="5189248" y="6500600"/>
            <a:ext cx="39192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Medeiros, et al, ArchOphthalmol. 2012</a:t>
            </a:r>
            <a:endParaRPr/>
          </a:p>
        </p:txBody>
      </p:sp>
      <p:sp>
        <p:nvSpPr>
          <p:cNvPr id="245" name="Google Shape;245;p32"/>
          <p:cNvSpPr txBox="1"/>
          <p:nvPr/>
        </p:nvSpPr>
        <p:spPr>
          <a:xfrm>
            <a:off x="690509" y="465982"/>
            <a:ext cx="8064900" cy="523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Calibri"/>
              <a:buNone/>
            </a:pPr>
            <a:r>
              <a:rPr lang="ja-JP" sz="3600">
                <a:solidFill>
                  <a:schemeClr val="dk1"/>
                </a:solidFill>
                <a:latin typeface="Calibri"/>
                <a:ea typeface="Calibri"/>
                <a:cs typeface="Calibri"/>
                <a:sym typeface="Calibri"/>
              </a:rPr>
              <a:t>wrgc</a:t>
            </a:r>
            <a:endParaRPr sz="3600"/>
          </a:p>
        </p:txBody>
      </p:sp>
      <p:sp>
        <p:nvSpPr>
          <p:cNvPr id="246" name="Google Shape;246;p32"/>
          <p:cNvSpPr txBox="1"/>
          <p:nvPr/>
        </p:nvSpPr>
        <p:spPr>
          <a:xfrm>
            <a:off x="796400" y="2089300"/>
            <a:ext cx="79590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3600" b="0" i="0" u="none" strike="noStrike" cap="none">
                <a:solidFill>
                  <a:schemeClr val="dk1"/>
                </a:solidFill>
                <a:latin typeface="Calibri"/>
                <a:ea typeface="Calibri"/>
                <a:cs typeface="Calibri"/>
                <a:sym typeface="Calibri"/>
              </a:rPr>
              <a:t>weighted RGC </a:t>
            </a:r>
            <a:r>
              <a:rPr lang="ja-JP" sz="2400" b="0" i="0" u="none" strike="noStrike" cap="none">
                <a:solidFill>
                  <a:schemeClr val="dk1"/>
                </a:solidFill>
                <a:latin typeface="Calibri"/>
                <a:ea typeface="Calibri"/>
                <a:cs typeface="Calibri"/>
                <a:sym typeface="Calibri"/>
              </a:rPr>
              <a:t>= (1+MD/30)*OCTrgc+(-MD/30)*SAPrgc</a:t>
            </a:r>
            <a:endParaRPr/>
          </a:p>
        </p:txBody>
      </p:sp>
      <p:sp>
        <p:nvSpPr>
          <p:cNvPr id="247" name="Google Shape;247;p32"/>
          <p:cNvSpPr txBox="1"/>
          <p:nvPr/>
        </p:nvSpPr>
        <p:spPr>
          <a:xfrm>
            <a:off x="1054149" y="4028326"/>
            <a:ext cx="18459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早期 MD=0</a:t>
            </a:r>
            <a:endParaRPr sz="2400"/>
          </a:p>
        </p:txBody>
      </p:sp>
      <p:sp>
        <p:nvSpPr>
          <p:cNvPr id="248" name="Google Shape;248;p32"/>
          <p:cNvSpPr txBox="1"/>
          <p:nvPr/>
        </p:nvSpPr>
        <p:spPr>
          <a:xfrm>
            <a:off x="502099" y="3929501"/>
            <a:ext cx="12255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ex)</a:t>
            </a:r>
            <a:endParaRPr sz="2400"/>
          </a:p>
        </p:txBody>
      </p:sp>
      <p:sp>
        <p:nvSpPr>
          <p:cNvPr id="249" name="Google Shape;249;p32"/>
          <p:cNvSpPr txBox="1"/>
          <p:nvPr/>
        </p:nvSpPr>
        <p:spPr>
          <a:xfrm>
            <a:off x="3104600" y="4028325"/>
            <a:ext cx="53922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wrgc=(1+0/30)*OCTrgc+(-0/30)*SAPrgc</a:t>
            </a:r>
            <a:endParaRPr sz="2400"/>
          </a:p>
        </p:txBody>
      </p:sp>
      <p:sp>
        <p:nvSpPr>
          <p:cNvPr id="250" name="Google Shape;250;p32"/>
          <p:cNvSpPr txBox="1"/>
          <p:nvPr/>
        </p:nvSpPr>
        <p:spPr>
          <a:xfrm>
            <a:off x="984848" y="5077247"/>
            <a:ext cx="19845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後期 MD=-30</a:t>
            </a:r>
            <a:endParaRPr sz="2400"/>
          </a:p>
        </p:txBody>
      </p:sp>
      <p:sp>
        <p:nvSpPr>
          <p:cNvPr id="251" name="Google Shape;251;p32"/>
          <p:cNvSpPr txBox="1"/>
          <p:nvPr/>
        </p:nvSpPr>
        <p:spPr>
          <a:xfrm>
            <a:off x="3104588" y="5000288"/>
            <a:ext cx="65478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wrgc=(1+(-30/30))*OCTrgc+(30/30)*SAPrgc</a:t>
            </a:r>
            <a:endParaRPr sz="2400"/>
          </a:p>
        </p:txBody>
      </p:sp>
      <p:sp>
        <p:nvSpPr>
          <p:cNvPr id="252" name="Google Shape;252;p32"/>
          <p:cNvSpPr txBox="1"/>
          <p:nvPr/>
        </p:nvSpPr>
        <p:spPr>
          <a:xfrm>
            <a:off x="1346600" y="2730113"/>
            <a:ext cx="1377000" cy="36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r>
              <a:rPr lang="ja-JP" sz="2400" b="0" i="0" u="none" strike="noStrike" cap="none">
                <a:solidFill>
                  <a:srgbClr val="000000"/>
                </a:solidFill>
                <a:latin typeface="Arial"/>
                <a:ea typeface="Arial"/>
                <a:cs typeface="Arial"/>
                <a:sym typeface="Arial"/>
              </a:rPr>
              <a:t>(wrgc)</a:t>
            </a:r>
            <a:endParaRPr/>
          </a:p>
        </p:txBody>
      </p:sp>
    </p:spTree>
    <p:extLst>
      <p:ext uri="{BB962C8B-B14F-4D97-AF65-F5344CB8AC3E}">
        <p14:creationId xmlns:p14="http://schemas.microsoft.com/office/powerpoint/2010/main" val="3776518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76"/>
          <p:cNvSpPr txBox="1">
            <a:spLocks noGrp="1"/>
          </p:cNvSpPr>
          <p:nvPr>
            <p:ph type="title"/>
          </p:nvPr>
        </p:nvSpPr>
        <p:spPr>
          <a:xfrm>
            <a:off x="611560" y="77377"/>
            <a:ext cx="7886700" cy="1325700"/>
          </a:xfrm>
          <a:prstGeom prst="rect">
            <a:avLst/>
          </a:prstGeom>
          <a:no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altLang="ja-JP" sz="4400" b="0" i="0" u="none" strike="noStrike" cap="none" dirty="0" err="1">
                <a:solidFill>
                  <a:schemeClr val="dk1"/>
                </a:solidFill>
                <a:latin typeface="+mj-ea"/>
                <a:ea typeface="+mj-ea"/>
                <a:cs typeface="Calibri"/>
                <a:sym typeface="Calibri"/>
              </a:rPr>
              <a:t>wRGC</a:t>
            </a:r>
            <a:endParaRPr lang="ja-JP" sz="4400" b="0" i="0" u="none" strike="noStrike" cap="none" dirty="0">
              <a:solidFill>
                <a:schemeClr val="dk1"/>
              </a:solidFill>
              <a:latin typeface="+mj-ea"/>
              <a:ea typeface="+mj-ea"/>
              <a:cs typeface="Calibri"/>
              <a:sym typeface="Calibri"/>
            </a:endParaRPr>
          </a:p>
        </p:txBody>
      </p:sp>
      <p:grpSp>
        <p:nvGrpSpPr>
          <p:cNvPr id="7" name="Group 6"/>
          <p:cNvGrpSpPr/>
          <p:nvPr/>
        </p:nvGrpSpPr>
        <p:grpSpPr>
          <a:xfrm>
            <a:off x="1329055" y="2216227"/>
            <a:ext cx="6585309" cy="2246323"/>
            <a:chOff x="1371067" y="2728939"/>
            <a:chExt cx="6585309" cy="2644277"/>
          </a:xfrm>
        </p:grpSpPr>
        <p:sp>
          <p:nvSpPr>
            <p:cNvPr id="9" name="直角三角形 3"/>
            <p:cNvSpPr/>
            <p:nvPr/>
          </p:nvSpPr>
          <p:spPr>
            <a:xfrm>
              <a:off x="1371067" y="2733338"/>
              <a:ext cx="6579732" cy="2639878"/>
            </a:xfrm>
            <a:prstGeom prst="rtTriangl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6"/>
            <p:cNvSpPr txBox="1"/>
            <p:nvPr/>
          </p:nvSpPr>
          <p:spPr>
            <a:xfrm>
              <a:off x="2153921" y="4053277"/>
              <a:ext cx="1584176" cy="830997"/>
            </a:xfrm>
            <a:prstGeom prst="rect">
              <a:avLst/>
            </a:prstGeom>
            <a:noFill/>
          </p:spPr>
          <p:txBody>
            <a:bodyPr wrap="square" rtlCol="0">
              <a:spAutoFit/>
            </a:bodyPr>
            <a:lstStyle/>
            <a:p>
              <a:r>
                <a:rPr kumimoji="1" lang="en-US" altLang="ja-JP" sz="4800" dirty="0">
                  <a:solidFill>
                    <a:schemeClr val="bg1"/>
                  </a:solidFill>
                </a:rPr>
                <a:t>OCT</a:t>
              </a:r>
              <a:endParaRPr kumimoji="1" lang="ja-JP" altLang="en-US" sz="4800" dirty="0">
                <a:solidFill>
                  <a:schemeClr val="bg1"/>
                </a:solidFill>
              </a:endParaRPr>
            </a:p>
          </p:txBody>
        </p:sp>
        <p:sp>
          <p:nvSpPr>
            <p:cNvPr id="11" name="直角三角形 7"/>
            <p:cNvSpPr/>
            <p:nvPr/>
          </p:nvSpPr>
          <p:spPr>
            <a:xfrm rot="10800000">
              <a:off x="1376644" y="2728939"/>
              <a:ext cx="6579732" cy="2639878"/>
            </a:xfrm>
            <a:prstGeom prst="r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12" name="テキスト ボックス 8"/>
            <p:cNvSpPr txBox="1"/>
            <p:nvPr/>
          </p:nvSpPr>
          <p:spPr>
            <a:xfrm>
              <a:off x="5785945" y="3244300"/>
              <a:ext cx="1624560" cy="978215"/>
            </a:xfrm>
            <a:prstGeom prst="rect">
              <a:avLst/>
            </a:prstGeom>
            <a:noFill/>
          </p:spPr>
          <p:txBody>
            <a:bodyPr wrap="square" rtlCol="0">
              <a:spAutoFit/>
            </a:bodyPr>
            <a:lstStyle/>
            <a:p>
              <a:r>
                <a:rPr kumimoji="1" lang="en-US" altLang="ja-JP" sz="4800" dirty="0"/>
                <a:t>SAP</a:t>
              </a:r>
              <a:endParaRPr kumimoji="1" lang="ja-JP" altLang="en-US" sz="4800" dirty="0"/>
            </a:p>
          </p:txBody>
        </p:sp>
      </p:grpSp>
      <p:sp>
        <p:nvSpPr>
          <p:cNvPr id="13" name="テキスト ボックス 9"/>
          <p:cNvSpPr txBox="1"/>
          <p:nvPr/>
        </p:nvSpPr>
        <p:spPr>
          <a:xfrm>
            <a:off x="754504" y="5682362"/>
            <a:ext cx="902811" cy="523220"/>
          </a:xfrm>
          <a:prstGeom prst="rect">
            <a:avLst/>
          </a:prstGeom>
          <a:noFill/>
        </p:spPr>
        <p:txBody>
          <a:bodyPr wrap="none" rtlCol="0">
            <a:spAutoFit/>
          </a:bodyPr>
          <a:lstStyle/>
          <a:p>
            <a:r>
              <a:rPr lang="ja-JP" altLang="en-US" sz="2800" dirty="0"/>
              <a:t>早</a:t>
            </a:r>
            <a:r>
              <a:rPr kumimoji="1" lang="ja-JP" altLang="en-US" sz="2800" dirty="0"/>
              <a:t>期</a:t>
            </a:r>
          </a:p>
        </p:txBody>
      </p:sp>
      <p:sp>
        <p:nvSpPr>
          <p:cNvPr id="14" name="テキスト ボックス 10"/>
          <p:cNvSpPr txBox="1"/>
          <p:nvPr/>
        </p:nvSpPr>
        <p:spPr>
          <a:xfrm>
            <a:off x="7691637" y="5682362"/>
            <a:ext cx="902811" cy="523220"/>
          </a:xfrm>
          <a:prstGeom prst="rect">
            <a:avLst/>
          </a:prstGeom>
          <a:noFill/>
        </p:spPr>
        <p:txBody>
          <a:bodyPr wrap="none" rtlCol="0">
            <a:spAutoFit/>
          </a:bodyPr>
          <a:lstStyle/>
          <a:p>
            <a:r>
              <a:rPr kumimoji="1" lang="ja-JP" altLang="en-US" sz="2800" dirty="0"/>
              <a:t>後期</a:t>
            </a:r>
          </a:p>
        </p:txBody>
      </p:sp>
      <p:cxnSp>
        <p:nvCxnSpPr>
          <p:cNvPr id="15" name="直線矢印コネクタ 12"/>
          <p:cNvCxnSpPr>
            <a:stCxn id="13" idx="3"/>
            <a:endCxn id="14" idx="1"/>
          </p:cNvCxnSpPr>
          <p:nvPr/>
        </p:nvCxnSpPr>
        <p:spPr>
          <a:xfrm>
            <a:off x="1657315" y="5943972"/>
            <a:ext cx="6034322" cy="0"/>
          </a:xfrm>
          <a:prstGeom prst="straightConnector1">
            <a:avLst/>
          </a:prstGeom>
          <a:ln w="53975">
            <a:tailEnd type="arrow"/>
          </a:ln>
        </p:spPr>
        <p:style>
          <a:lnRef idx="1">
            <a:schemeClr val="accent1"/>
          </a:lnRef>
          <a:fillRef idx="0">
            <a:schemeClr val="accent1"/>
          </a:fillRef>
          <a:effectRef idx="0">
            <a:schemeClr val="accent1"/>
          </a:effectRef>
          <a:fontRef idx="minor">
            <a:schemeClr val="tx1"/>
          </a:fontRef>
        </p:style>
      </p:cxnSp>
      <p:sp>
        <p:nvSpPr>
          <p:cNvPr id="16" name="正方形/長方形 4"/>
          <p:cNvSpPr/>
          <p:nvPr/>
        </p:nvSpPr>
        <p:spPr>
          <a:xfrm>
            <a:off x="3666968" y="6205582"/>
            <a:ext cx="2115937" cy="369332"/>
          </a:xfrm>
          <a:prstGeom prst="rect">
            <a:avLst/>
          </a:prstGeom>
        </p:spPr>
        <p:txBody>
          <a:bodyPr wrap="square">
            <a:spAutoFit/>
          </a:bodyPr>
          <a:lstStyle/>
          <a:p>
            <a:r>
              <a:rPr lang="ja-JP" altLang="en-US" sz="1800" dirty="0">
                <a:solidFill>
                  <a:schemeClr val="dk1"/>
                </a:solidFill>
                <a:latin typeface="Calibri"/>
                <a:ea typeface="Calibri"/>
                <a:cs typeface="Calibri"/>
                <a:sym typeface="Calibri"/>
              </a:rPr>
              <a:t>緑内障の視野進行</a:t>
            </a:r>
            <a:endParaRPr lang="ja-JP" altLang="en-US" sz="1800" dirty="0"/>
          </a:p>
        </p:txBody>
      </p:sp>
      <p:sp>
        <p:nvSpPr>
          <p:cNvPr id="17" name="TextBox 15"/>
          <p:cNvSpPr txBox="1"/>
          <p:nvPr/>
        </p:nvSpPr>
        <p:spPr>
          <a:xfrm>
            <a:off x="7642753" y="5328605"/>
            <a:ext cx="629499" cy="461665"/>
          </a:xfrm>
          <a:prstGeom prst="rect">
            <a:avLst/>
          </a:prstGeom>
          <a:noFill/>
        </p:spPr>
        <p:txBody>
          <a:bodyPr wrap="none" rtlCol="0">
            <a:spAutoFit/>
          </a:bodyPr>
          <a:lstStyle/>
          <a:p>
            <a:r>
              <a:rPr lang="en-US" sz="2400" dirty="0"/>
              <a:t>-30</a:t>
            </a:r>
          </a:p>
        </p:txBody>
      </p:sp>
      <p:sp>
        <p:nvSpPr>
          <p:cNvPr id="18" name="TextBox 16"/>
          <p:cNvSpPr txBox="1"/>
          <p:nvPr/>
        </p:nvSpPr>
        <p:spPr>
          <a:xfrm>
            <a:off x="1267868" y="5328605"/>
            <a:ext cx="355837" cy="461665"/>
          </a:xfrm>
          <a:prstGeom prst="rect">
            <a:avLst/>
          </a:prstGeom>
          <a:noFill/>
        </p:spPr>
        <p:txBody>
          <a:bodyPr wrap="none" rtlCol="0">
            <a:spAutoFit/>
          </a:bodyPr>
          <a:lstStyle/>
          <a:p>
            <a:r>
              <a:rPr lang="en-US" sz="2400" dirty="0"/>
              <a:t>0</a:t>
            </a:r>
          </a:p>
        </p:txBody>
      </p:sp>
      <p:sp>
        <p:nvSpPr>
          <p:cNvPr id="19" name="TextBox 17"/>
          <p:cNvSpPr txBox="1"/>
          <p:nvPr/>
        </p:nvSpPr>
        <p:spPr>
          <a:xfrm>
            <a:off x="4069365" y="5432517"/>
            <a:ext cx="971089" cy="461665"/>
          </a:xfrm>
          <a:prstGeom prst="rect">
            <a:avLst/>
          </a:prstGeom>
          <a:noFill/>
        </p:spPr>
        <p:txBody>
          <a:bodyPr wrap="none" rtlCol="0">
            <a:spAutoFit/>
          </a:bodyPr>
          <a:lstStyle/>
          <a:p>
            <a:r>
              <a:rPr lang="en-US" sz="2400" dirty="0"/>
              <a:t>MD</a:t>
            </a:r>
            <a:r>
              <a:rPr lang="ja-JP" altLang="en-US" sz="2400" dirty="0"/>
              <a:t>値</a:t>
            </a:r>
            <a:endParaRPr lang="en-US" sz="2400" dirty="0"/>
          </a:p>
        </p:txBody>
      </p:sp>
    </p:spTree>
    <p:extLst>
      <p:ext uri="{BB962C8B-B14F-4D97-AF65-F5344CB8AC3E}">
        <p14:creationId xmlns:p14="http://schemas.microsoft.com/office/powerpoint/2010/main" val="2106838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655B3A-EB0E-314E-983A-93F9D5D1470C}"/>
              </a:ext>
            </a:extLst>
          </p:cNvPr>
          <p:cNvSpPr>
            <a:spLocks noGrp="1"/>
          </p:cNvSpPr>
          <p:nvPr>
            <p:ph type="title"/>
          </p:nvPr>
        </p:nvSpPr>
        <p:spPr/>
        <p:txBody>
          <a:bodyPr/>
          <a:lstStyle/>
          <a:p>
            <a:r>
              <a:rPr kumimoji="1" lang="en-US" altLang="ja-JP" dirty="0"/>
              <a:t>CSFI ; RGC index</a:t>
            </a:r>
            <a:endParaRPr kumimoji="1" lang="ja-JP" altLang="en-US"/>
          </a:p>
        </p:txBody>
      </p:sp>
      <p:sp>
        <p:nvSpPr>
          <p:cNvPr id="3" name="Shape 209">
            <a:extLst>
              <a:ext uri="{FF2B5EF4-FFF2-40B4-BE49-F238E27FC236}">
                <a16:creationId xmlns:a16="http://schemas.microsoft.com/office/drawing/2014/main" id="{BEC0359D-41D4-4245-AC74-EC0283D2DBFA}"/>
              </a:ext>
            </a:extLst>
          </p:cNvPr>
          <p:cNvSpPr txBox="1"/>
          <p:nvPr/>
        </p:nvSpPr>
        <p:spPr>
          <a:xfrm>
            <a:off x="302499" y="3500438"/>
            <a:ext cx="8539001" cy="4923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2600" dirty="0">
                <a:solidFill>
                  <a:schemeClr val="tx1"/>
                </a:solidFill>
                <a:latin typeface="Calibri"/>
                <a:ea typeface="Calibri"/>
                <a:cs typeface="Calibri"/>
                <a:sym typeface="Calibri"/>
              </a:rPr>
              <a:t>CSFI = [(</a:t>
            </a:r>
            <a:r>
              <a:rPr lang="en-US" sz="2400" dirty="0">
                <a:solidFill>
                  <a:schemeClr val="tx1"/>
                </a:solidFill>
                <a:latin typeface="Calibri"/>
                <a:ea typeface="Calibri"/>
                <a:cs typeface="Calibri"/>
                <a:sym typeface="Calibri"/>
              </a:rPr>
              <a:t>expected RGC </a:t>
            </a:r>
            <a:r>
              <a:rPr lang="en-US" sz="2600" dirty="0">
                <a:solidFill>
                  <a:schemeClr val="tx1"/>
                </a:solidFill>
                <a:latin typeface="Calibri"/>
                <a:ea typeface="Calibri"/>
                <a:cs typeface="Calibri"/>
                <a:sym typeface="Calibri"/>
              </a:rPr>
              <a:t>- </a:t>
            </a:r>
            <a:r>
              <a:rPr lang="en-US" sz="3600" dirty="0" err="1">
                <a:solidFill>
                  <a:schemeClr val="tx1"/>
                </a:solidFill>
                <a:latin typeface="Calibri"/>
                <a:ea typeface="Calibri"/>
                <a:cs typeface="Calibri"/>
                <a:sym typeface="Calibri"/>
              </a:rPr>
              <a:t>wrgc</a:t>
            </a:r>
            <a:r>
              <a:rPr lang="en-US" sz="2600" dirty="0">
                <a:solidFill>
                  <a:schemeClr val="tx1"/>
                </a:solidFill>
                <a:latin typeface="Calibri"/>
                <a:ea typeface="Calibri"/>
                <a:cs typeface="Calibri"/>
                <a:sym typeface="Calibri"/>
              </a:rPr>
              <a:t>)/(</a:t>
            </a:r>
            <a:r>
              <a:rPr lang="en-US" sz="2400" dirty="0">
                <a:solidFill>
                  <a:schemeClr val="tx1"/>
                </a:solidFill>
                <a:latin typeface="Calibri"/>
                <a:ea typeface="Calibri"/>
                <a:cs typeface="Calibri"/>
                <a:sym typeface="Calibri"/>
              </a:rPr>
              <a:t>expected RGC </a:t>
            </a:r>
            <a:r>
              <a:rPr lang="en-US" sz="2600" dirty="0">
                <a:solidFill>
                  <a:schemeClr val="tx1"/>
                </a:solidFill>
                <a:latin typeface="Calibri"/>
                <a:ea typeface="Calibri"/>
                <a:cs typeface="Calibri"/>
                <a:sym typeface="Calibri"/>
              </a:rPr>
              <a:t>]*100</a:t>
            </a:r>
          </a:p>
        </p:txBody>
      </p:sp>
      <p:sp>
        <p:nvSpPr>
          <p:cNvPr id="4" name="テキスト ボックス 3">
            <a:extLst>
              <a:ext uri="{FF2B5EF4-FFF2-40B4-BE49-F238E27FC236}">
                <a16:creationId xmlns:a16="http://schemas.microsoft.com/office/drawing/2014/main" id="{406A0CF3-AFCC-8943-92FD-D4B85877014B}"/>
              </a:ext>
            </a:extLst>
          </p:cNvPr>
          <p:cNvSpPr txBox="1"/>
          <p:nvPr/>
        </p:nvSpPr>
        <p:spPr>
          <a:xfrm>
            <a:off x="2713958" y="5050001"/>
            <a:ext cx="3716082" cy="646331"/>
          </a:xfrm>
          <a:prstGeom prst="rect">
            <a:avLst/>
          </a:prstGeom>
          <a:noFill/>
        </p:spPr>
        <p:txBody>
          <a:bodyPr wrap="none" rtlCol="0">
            <a:spAutoFit/>
          </a:bodyPr>
          <a:lstStyle/>
          <a:p>
            <a:r>
              <a:rPr lang="en-US" altLang="ja-JP" sz="3600" dirty="0">
                <a:solidFill>
                  <a:schemeClr val="tx1"/>
                </a:solidFill>
                <a:latin typeface="Calibri"/>
                <a:ea typeface="Calibri"/>
                <a:cs typeface="Calibri"/>
                <a:sym typeface="Calibri"/>
              </a:rPr>
              <a:t>CSFI =</a:t>
            </a:r>
            <a:r>
              <a:rPr kumimoji="1" lang="ja-JP" altLang="en-US" sz="3600"/>
              <a:t>残存</a:t>
            </a:r>
            <a:r>
              <a:rPr kumimoji="1" lang="en-US" altLang="ja-JP" sz="3600" dirty="0"/>
              <a:t>RGC</a:t>
            </a:r>
            <a:r>
              <a:rPr kumimoji="1" lang="ja-JP" altLang="en-US" sz="3600"/>
              <a:t>率</a:t>
            </a:r>
          </a:p>
        </p:txBody>
      </p:sp>
    </p:spTree>
    <p:extLst>
      <p:ext uri="{BB962C8B-B14F-4D97-AF65-F5344CB8AC3E}">
        <p14:creationId xmlns:p14="http://schemas.microsoft.com/office/powerpoint/2010/main" val="4285775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dirty="0"/>
              <a:t>SAP_RGC</a:t>
            </a:r>
            <a:r>
              <a:rPr lang="ja-JP" altLang="en-US"/>
              <a:t>と</a:t>
            </a:r>
            <a:r>
              <a:rPr lang="en-US" altLang="ja-JP" dirty="0"/>
              <a:t>OCT_RGC</a:t>
            </a:r>
            <a:r>
              <a:rPr lang="ja-JP" altLang="en-US"/>
              <a:t>は良く相関</a:t>
            </a:r>
            <a:endParaRPr lang="en-US" dirty="0"/>
          </a:p>
        </p:txBody>
      </p:sp>
      <p:pic>
        <p:nvPicPr>
          <p:cNvPr id="4" name="Picture 3"/>
          <p:cNvPicPr>
            <a:picLocks noChangeAspect="1"/>
          </p:cNvPicPr>
          <p:nvPr/>
        </p:nvPicPr>
        <p:blipFill>
          <a:blip r:embed="rId2"/>
          <a:stretch>
            <a:fillRect/>
          </a:stretch>
        </p:blipFill>
        <p:spPr>
          <a:xfrm>
            <a:off x="1270000" y="1484784"/>
            <a:ext cx="6604000" cy="4889500"/>
          </a:xfrm>
          <a:prstGeom prst="rect">
            <a:avLst/>
          </a:prstGeom>
        </p:spPr>
      </p:pic>
      <p:sp>
        <p:nvSpPr>
          <p:cNvPr id="6" name="TextBox 5"/>
          <p:cNvSpPr txBox="1"/>
          <p:nvPr/>
        </p:nvSpPr>
        <p:spPr>
          <a:xfrm>
            <a:off x="5076056" y="6309320"/>
            <a:ext cx="4191276" cy="369332"/>
          </a:xfrm>
          <a:prstGeom prst="rect">
            <a:avLst/>
          </a:prstGeom>
          <a:noFill/>
        </p:spPr>
        <p:txBody>
          <a:bodyPr wrap="none" rtlCol="0">
            <a:spAutoFit/>
          </a:bodyPr>
          <a:lstStyle/>
          <a:p>
            <a:r>
              <a:rPr lang="en-US" altLang="ja-JP" dirty="0"/>
              <a:t>Medeiros </a:t>
            </a:r>
            <a:r>
              <a:rPr lang="en-US" dirty="0"/>
              <a:t>A</a:t>
            </a:r>
            <a:r>
              <a:rPr lang="en-US" altLang="ja-JP" dirty="0"/>
              <a:t>F</a:t>
            </a:r>
            <a:r>
              <a:rPr lang="en-US" dirty="0"/>
              <a:t>, et al. </a:t>
            </a:r>
            <a:r>
              <a:rPr lang="en-US" i="1" dirty="0"/>
              <a:t>Arch Ophthalmol. </a:t>
            </a:r>
            <a:r>
              <a:rPr lang="en-US" dirty="0"/>
              <a:t>2012 </a:t>
            </a:r>
          </a:p>
        </p:txBody>
      </p:sp>
    </p:spTree>
    <p:extLst>
      <p:ext uri="{BB962C8B-B14F-4D97-AF65-F5344CB8AC3E}">
        <p14:creationId xmlns:p14="http://schemas.microsoft.com/office/powerpoint/2010/main" val="2973679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0000" y="1347812"/>
            <a:ext cx="6604000" cy="4889500"/>
          </a:xfrm>
          <a:prstGeom prst="rect">
            <a:avLst/>
          </a:prstGeom>
        </p:spPr>
      </p:pic>
      <p:sp>
        <p:nvSpPr>
          <p:cNvPr id="3" name="TextBox 2"/>
          <p:cNvSpPr txBox="1"/>
          <p:nvPr/>
        </p:nvSpPr>
        <p:spPr>
          <a:xfrm>
            <a:off x="5076056" y="6309320"/>
            <a:ext cx="4191276" cy="369332"/>
          </a:xfrm>
          <a:prstGeom prst="rect">
            <a:avLst/>
          </a:prstGeom>
          <a:noFill/>
        </p:spPr>
        <p:txBody>
          <a:bodyPr wrap="none" rtlCol="0">
            <a:spAutoFit/>
          </a:bodyPr>
          <a:lstStyle/>
          <a:p>
            <a:r>
              <a:rPr lang="en-US" altLang="ja-JP"/>
              <a:t>Medeiros </a:t>
            </a:r>
            <a:r>
              <a:rPr lang="en-US"/>
              <a:t>A</a:t>
            </a:r>
            <a:r>
              <a:rPr lang="en-US" altLang="ja-JP"/>
              <a:t>F</a:t>
            </a:r>
            <a:r>
              <a:rPr lang="en-US"/>
              <a:t>, </a:t>
            </a:r>
            <a:r>
              <a:rPr lang="en-US" dirty="0"/>
              <a:t>et al. </a:t>
            </a:r>
            <a:r>
              <a:rPr lang="en-US" i="1" dirty="0"/>
              <a:t>Arch Ophthalmol. </a:t>
            </a:r>
            <a:r>
              <a:rPr lang="en-US" dirty="0"/>
              <a:t>2012 </a:t>
            </a:r>
          </a:p>
        </p:txBody>
      </p:sp>
      <p:sp>
        <p:nvSpPr>
          <p:cNvPr id="5"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dirty="0"/>
              <a:t>RGC</a:t>
            </a:r>
            <a:r>
              <a:rPr lang="ja-JP" altLang="en-US" dirty="0"/>
              <a:t>は加齢で直線的に減少</a:t>
            </a:r>
            <a:endParaRPr lang="en-US" dirty="0"/>
          </a:p>
        </p:txBody>
      </p:sp>
    </p:spTree>
    <p:extLst>
      <p:ext uri="{BB962C8B-B14F-4D97-AF65-F5344CB8AC3E}">
        <p14:creationId xmlns:p14="http://schemas.microsoft.com/office/powerpoint/2010/main" val="256852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dirty="0"/>
              <a:t>CSFI</a:t>
            </a:r>
            <a:r>
              <a:rPr lang="ja-JP" altLang="en-US" dirty="0"/>
              <a:t>の緑内障診断力は良好</a:t>
            </a:r>
            <a:endParaRPr lang="en-US" dirty="0"/>
          </a:p>
        </p:txBody>
      </p:sp>
      <p:pic>
        <p:nvPicPr>
          <p:cNvPr id="4" name="Picture 3"/>
          <p:cNvPicPr>
            <a:picLocks noChangeAspect="1"/>
          </p:cNvPicPr>
          <p:nvPr/>
        </p:nvPicPr>
        <p:blipFill>
          <a:blip r:embed="rId2"/>
          <a:stretch>
            <a:fillRect/>
          </a:stretch>
        </p:blipFill>
        <p:spPr>
          <a:xfrm>
            <a:off x="2772695" y="1392895"/>
            <a:ext cx="3598610" cy="4941168"/>
          </a:xfrm>
          <a:prstGeom prst="rect">
            <a:avLst/>
          </a:prstGeom>
        </p:spPr>
      </p:pic>
      <p:sp>
        <p:nvSpPr>
          <p:cNvPr id="7" name="TextBox 6"/>
          <p:cNvSpPr txBox="1"/>
          <p:nvPr/>
        </p:nvSpPr>
        <p:spPr>
          <a:xfrm>
            <a:off x="1776129" y="2546759"/>
            <a:ext cx="504056" cy="369332"/>
          </a:xfrm>
          <a:prstGeom prst="rect">
            <a:avLst/>
          </a:prstGeom>
          <a:noFill/>
          <a:ln>
            <a:solidFill>
              <a:srgbClr val="FF0000"/>
            </a:solidFill>
          </a:ln>
        </p:spPr>
        <p:txBody>
          <a:bodyPr wrap="square" rtlCol="0">
            <a:spAutoFit/>
          </a:bodyPr>
          <a:lstStyle/>
          <a:p>
            <a:r>
              <a:rPr lang="en-US" dirty="0" err="1"/>
              <a:t>Glc</a:t>
            </a:r>
            <a:endParaRPr lang="en-US" dirty="0"/>
          </a:p>
        </p:txBody>
      </p:sp>
      <p:sp>
        <p:nvSpPr>
          <p:cNvPr id="8" name="TextBox 7"/>
          <p:cNvSpPr txBox="1"/>
          <p:nvPr/>
        </p:nvSpPr>
        <p:spPr>
          <a:xfrm>
            <a:off x="1704121" y="4613065"/>
            <a:ext cx="576064" cy="369332"/>
          </a:xfrm>
          <a:prstGeom prst="rect">
            <a:avLst/>
          </a:prstGeom>
          <a:noFill/>
          <a:ln>
            <a:solidFill>
              <a:srgbClr val="FF0000"/>
            </a:solidFill>
          </a:ln>
        </p:spPr>
        <p:txBody>
          <a:bodyPr wrap="square" rtlCol="0">
            <a:spAutoFit/>
          </a:bodyPr>
          <a:lstStyle/>
          <a:p>
            <a:r>
              <a:rPr lang="en-US" dirty="0"/>
              <a:t>PPG</a:t>
            </a:r>
          </a:p>
        </p:txBody>
      </p:sp>
      <p:sp>
        <p:nvSpPr>
          <p:cNvPr id="9" name="TextBox 8"/>
          <p:cNvSpPr txBox="1"/>
          <p:nvPr/>
        </p:nvSpPr>
        <p:spPr>
          <a:xfrm>
            <a:off x="5076056" y="6309320"/>
            <a:ext cx="4191276" cy="369332"/>
          </a:xfrm>
          <a:prstGeom prst="rect">
            <a:avLst/>
          </a:prstGeom>
          <a:noFill/>
        </p:spPr>
        <p:txBody>
          <a:bodyPr wrap="none" rtlCol="0">
            <a:spAutoFit/>
          </a:bodyPr>
          <a:lstStyle/>
          <a:p>
            <a:r>
              <a:rPr lang="en-US" altLang="ja-JP" dirty="0"/>
              <a:t>Medeiros </a:t>
            </a:r>
            <a:r>
              <a:rPr lang="en-US" dirty="0"/>
              <a:t>A</a:t>
            </a:r>
            <a:r>
              <a:rPr lang="en-US" altLang="ja-JP" dirty="0"/>
              <a:t>F</a:t>
            </a:r>
            <a:r>
              <a:rPr lang="en-US" dirty="0"/>
              <a:t>, et al. </a:t>
            </a:r>
            <a:r>
              <a:rPr lang="en-US" i="1" dirty="0"/>
              <a:t>Arch Ophthalmol. </a:t>
            </a:r>
            <a:r>
              <a:rPr lang="en-US" dirty="0"/>
              <a:t>2012 </a:t>
            </a:r>
          </a:p>
        </p:txBody>
      </p:sp>
      <p:sp>
        <p:nvSpPr>
          <p:cNvPr id="10" name="Shape 106"/>
          <p:cNvSpPr/>
          <p:nvPr/>
        </p:nvSpPr>
        <p:spPr>
          <a:xfrm>
            <a:off x="6876256" y="1912402"/>
            <a:ext cx="1657200" cy="1003689"/>
          </a:xfrm>
          <a:prstGeom prst="wedgeRoundRectCallout">
            <a:avLst>
              <a:gd name="adj1" fmla="val -73507"/>
              <a:gd name="adj2" fmla="val -9940"/>
              <a:gd name="adj3" fmla="val 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US" altLang="ja-JP" dirty="0"/>
              <a:t>CSFI</a:t>
            </a:r>
            <a:r>
              <a:rPr lang="ja-JP" altLang="en-US" dirty="0"/>
              <a:t>＞</a:t>
            </a:r>
            <a:r>
              <a:rPr lang="en-US" altLang="ja-JP" dirty="0"/>
              <a:t>RNFL</a:t>
            </a:r>
            <a:endParaRPr lang="en-US" dirty="0"/>
          </a:p>
        </p:txBody>
      </p:sp>
      <p:sp>
        <p:nvSpPr>
          <p:cNvPr id="11" name="Shape 106"/>
          <p:cNvSpPr/>
          <p:nvPr/>
        </p:nvSpPr>
        <p:spPr>
          <a:xfrm>
            <a:off x="6876256" y="4221088"/>
            <a:ext cx="1657200" cy="1003689"/>
          </a:xfrm>
          <a:prstGeom prst="wedgeRoundRectCallout">
            <a:avLst>
              <a:gd name="adj1" fmla="val -73507"/>
              <a:gd name="adj2" fmla="val -9940"/>
              <a:gd name="adj3" fmla="val 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US" altLang="ja-JP" dirty="0"/>
              <a:t>CSFI=&gt;RNFL </a:t>
            </a:r>
            <a:endParaRPr lang="en-US" dirty="0"/>
          </a:p>
        </p:txBody>
      </p:sp>
    </p:spTree>
    <p:extLst>
      <p:ext uri="{BB962C8B-B14F-4D97-AF65-F5344CB8AC3E}">
        <p14:creationId xmlns:p14="http://schemas.microsoft.com/office/powerpoint/2010/main" val="3675463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US" sz="4000" dirty="0" err="1"/>
              <a:t>cpRNFL</a:t>
            </a:r>
            <a:r>
              <a:rPr lang="ja-JP" altLang="en-US" sz="4000" dirty="0"/>
              <a:t>よりも全病期をうまく表現</a:t>
            </a:r>
            <a:endParaRPr lang="en-US" sz="4000" dirty="0"/>
          </a:p>
        </p:txBody>
      </p:sp>
      <p:pic>
        <p:nvPicPr>
          <p:cNvPr id="4" name="Picture 3"/>
          <p:cNvPicPr>
            <a:picLocks noChangeAspect="1"/>
          </p:cNvPicPr>
          <p:nvPr/>
        </p:nvPicPr>
        <p:blipFill>
          <a:blip r:embed="rId2"/>
          <a:stretch>
            <a:fillRect/>
          </a:stretch>
        </p:blipFill>
        <p:spPr>
          <a:xfrm>
            <a:off x="2765494" y="980728"/>
            <a:ext cx="3613012" cy="5440362"/>
          </a:xfrm>
          <a:prstGeom prst="rect">
            <a:avLst/>
          </a:prstGeom>
        </p:spPr>
      </p:pic>
      <p:sp>
        <p:nvSpPr>
          <p:cNvPr id="5" name="TextBox 4"/>
          <p:cNvSpPr txBox="1"/>
          <p:nvPr/>
        </p:nvSpPr>
        <p:spPr>
          <a:xfrm>
            <a:off x="5076056" y="6372036"/>
            <a:ext cx="4191276" cy="369332"/>
          </a:xfrm>
          <a:prstGeom prst="rect">
            <a:avLst/>
          </a:prstGeom>
          <a:noFill/>
        </p:spPr>
        <p:txBody>
          <a:bodyPr wrap="none" rtlCol="0">
            <a:spAutoFit/>
          </a:bodyPr>
          <a:lstStyle/>
          <a:p>
            <a:r>
              <a:rPr lang="en-US" altLang="ja-JP" dirty="0"/>
              <a:t>Medeiros </a:t>
            </a:r>
            <a:r>
              <a:rPr lang="en-US" dirty="0"/>
              <a:t>A</a:t>
            </a:r>
            <a:r>
              <a:rPr lang="en-US" altLang="ja-JP" dirty="0"/>
              <a:t>F</a:t>
            </a:r>
            <a:r>
              <a:rPr lang="en-US" dirty="0"/>
              <a:t>, et al. </a:t>
            </a:r>
            <a:r>
              <a:rPr lang="en-US" i="1" dirty="0"/>
              <a:t>Arch Ophthalmol. </a:t>
            </a:r>
            <a:r>
              <a:rPr lang="en-US" dirty="0"/>
              <a:t>2012 </a:t>
            </a:r>
          </a:p>
        </p:txBody>
      </p:sp>
      <p:sp>
        <p:nvSpPr>
          <p:cNvPr id="6" name="TextBox 5"/>
          <p:cNvSpPr txBox="1"/>
          <p:nvPr/>
        </p:nvSpPr>
        <p:spPr>
          <a:xfrm>
            <a:off x="3846748" y="1133891"/>
            <a:ext cx="1450504" cy="369332"/>
          </a:xfrm>
          <a:prstGeom prst="rect">
            <a:avLst/>
          </a:prstGeom>
          <a:noFill/>
        </p:spPr>
        <p:txBody>
          <a:bodyPr wrap="square" rtlCol="0">
            <a:spAutoFit/>
          </a:bodyPr>
          <a:lstStyle/>
          <a:p>
            <a:pPr algn="ctr"/>
            <a:r>
              <a:rPr lang="en-US" altLang="ja-JP"/>
              <a:t>CSFI</a:t>
            </a:r>
            <a:endParaRPr lang="en-US"/>
          </a:p>
        </p:txBody>
      </p:sp>
      <p:sp>
        <p:nvSpPr>
          <p:cNvPr id="7" name="TextBox 6"/>
          <p:cNvSpPr txBox="1"/>
          <p:nvPr/>
        </p:nvSpPr>
        <p:spPr>
          <a:xfrm>
            <a:off x="3846748" y="3933056"/>
            <a:ext cx="1450504" cy="369332"/>
          </a:xfrm>
          <a:prstGeom prst="rect">
            <a:avLst/>
          </a:prstGeom>
          <a:noFill/>
        </p:spPr>
        <p:txBody>
          <a:bodyPr wrap="square" rtlCol="0">
            <a:spAutoFit/>
          </a:bodyPr>
          <a:lstStyle/>
          <a:p>
            <a:pPr algn="ctr"/>
            <a:r>
              <a:rPr lang="en-US" altLang="ja-JP" dirty="0"/>
              <a:t>RNFL</a:t>
            </a:r>
            <a:endParaRPr lang="en-US" dirty="0"/>
          </a:p>
        </p:txBody>
      </p:sp>
    </p:spTree>
    <p:extLst>
      <p:ext uri="{BB962C8B-B14F-4D97-AF65-F5344CB8AC3E}">
        <p14:creationId xmlns:p14="http://schemas.microsoft.com/office/powerpoint/2010/main" val="1551256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9962CC-1315-9242-B2A2-3D5ABC1660A8}"/>
              </a:ext>
            </a:extLst>
          </p:cNvPr>
          <p:cNvSpPr>
            <a:spLocks noGrp="1"/>
          </p:cNvSpPr>
          <p:nvPr>
            <p:ph type="title"/>
          </p:nvPr>
        </p:nvSpPr>
        <p:spPr/>
        <p:txBody>
          <a:bodyPr/>
          <a:lstStyle/>
          <a:p>
            <a:r>
              <a:rPr kumimoji="1" lang="en-US" altLang="ja-JP" dirty="0"/>
              <a:t>CSFI, RGC count</a:t>
            </a:r>
            <a:r>
              <a:rPr kumimoji="1" lang="ja-JP" altLang="en-US"/>
              <a:t>の既報</a:t>
            </a:r>
          </a:p>
        </p:txBody>
      </p:sp>
      <p:sp>
        <p:nvSpPr>
          <p:cNvPr id="3" name="テキスト プレースホルダー 2">
            <a:extLst>
              <a:ext uri="{FF2B5EF4-FFF2-40B4-BE49-F238E27FC236}">
                <a16:creationId xmlns:a16="http://schemas.microsoft.com/office/drawing/2014/main" id="{ACCF3650-9D26-BF43-9C0D-62B94E9107E7}"/>
              </a:ext>
            </a:extLst>
          </p:cNvPr>
          <p:cNvSpPr>
            <a:spLocks noGrp="1"/>
          </p:cNvSpPr>
          <p:nvPr>
            <p:ph type="body" idx="1"/>
          </p:nvPr>
        </p:nvSpPr>
        <p:spPr/>
        <p:txBody>
          <a:bodyPr/>
          <a:lstStyle/>
          <a:p>
            <a:r>
              <a:rPr kumimoji="1" lang="ja-JP" altLang="en-US"/>
              <a:t>緑内障診断</a:t>
            </a:r>
            <a:endParaRPr kumimoji="1" lang="en-US" altLang="ja-JP" dirty="0"/>
          </a:p>
          <a:p>
            <a:pPr algn="r">
              <a:buFontTx/>
              <a:buChar char="-"/>
            </a:pPr>
            <a:r>
              <a:rPr kumimoji="1" lang="en-US" altLang="ja-JP" dirty="0"/>
              <a:t>Medeiros et al. </a:t>
            </a:r>
            <a:r>
              <a:rPr lang="en-US" altLang="ja-JP" dirty="0"/>
              <a:t>Arch Ophthalmol. 2012</a:t>
            </a:r>
          </a:p>
          <a:p>
            <a:pPr algn="r">
              <a:buFontTx/>
              <a:buChar char="-"/>
            </a:pPr>
            <a:r>
              <a:rPr kumimoji="1" lang="en-US" altLang="ja-JP" dirty="0"/>
              <a:t>Sakamoto M. JJO 2018</a:t>
            </a:r>
          </a:p>
          <a:p>
            <a:r>
              <a:rPr kumimoji="1" lang="ja-JP" altLang="en-US"/>
              <a:t>緑内障進行判定、予測</a:t>
            </a:r>
            <a:endParaRPr kumimoji="1" lang="en-US" altLang="ja-JP" dirty="0"/>
          </a:p>
          <a:p>
            <a:pPr marL="50800" indent="0" algn="r">
              <a:buNone/>
            </a:pPr>
            <a:r>
              <a:rPr kumimoji="1" lang="en-US" altLang="ja-JP" dirty="0"/>
              <a:t>- </a:t>
            </a:r>
            <a:r>
              <a:rPr lang="en-US" altLang="ja-JP" dirty="0" err="1"/>
              <a:t>Meira</a:t>
            </a:r>
            <a:r>
              <a:rPr lang="en-US" altLang="ja-JP" dirty="0"/>
              <a:t>-Freitas D, IOVS 2013.</a:t>
            </a:r>
            <a:endParaRPr kumimoji="1" lang="en-US" altLang="ja-JP" dirty="0"/>
          </a:p>
        </p:txBody>
      </p:sp>
    </p:spTree>
    <p:extLst>
      <p:ext uri="{BB962C8B-B14F-4D97-AF65-F5344CB8AC3E}">
        <p14:creationId xmlns:p14="http://schemas.microsoft.com/office/powerpoint/2010/main" val="1360179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650" y="365126"/>
            <a:ext cx="7886700" cy="132556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Font typeface="Calibri"/>
              <a:buNone/>
            </a:pPr>
            <a:r>
              <a:rPr lang="ja-JP" sz="4400" b="0" i="0" u="none" strike="noStrike" cap="none">
                <a:solidFill>
                  <a:schemeClr val="dk1"/>
                </a:solidFill>
                <a:latin typeface="Quattrocento Sans"/>
                <a:ea typeface="Quattrocento Sans"/>
                <a:cs typeface="Quattrocento Sans"/>
                <a:sym typeface="Quattrocento Sans"/>
              </a:rPr>
              <a:t>緑内障は神経変性疾患</a:t>
            </a:r>
            <a:endParaRPr/>
          </a:p>
        </p:txBody>
      </p:sp>
      <p:pic>
        <p:nvPicPr>
          <p:cNvPr id="180" name="Google Shape;180;p27"/>
          <p:cNvPicPr preferRelativeResize="0"/>
          <p:nvPr/>
        </p:nvPicPr>
        <p:blipFill rotWithShape="1">
          <a:blip r:embed="rId3">
            <a:alphaModFix/>
          </a:blip>
          <a:srcRect/>
          <a:stretch/>
        </p:blipFill>
        <p:spPr>
          <a:xfrm>
            <a:off x="490632" y="2084536"/>
            <a:ext cx="4238268" cy="3919275"/>
          </a:xfrm>
          <a:prstGeom prst="rect">
            <a:avLst/>
          </a:prstGeom>
          <a:noFill/>
          <a:ln>
            <a:noFill/>
          </a:ln>
        </p:spPr>
      </p:pic>
      <p:sp>
        <p:nvSpPr>
          <p:cNvPr id="181" name="Google Shape;181;p27"/>
          <p:cNvSpPr txBox="1"/>
          <p:nvPr/>
        </p:nvSpPr>
        <p:spPr>
          <a:xfrm>
            <a:off x="33437" y="6401182"/>
            <a:ext cx="5079600" cy="36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Lawlor M, et al. Survey of Ophthalmology 2017</a:t>
            </a:r>
            <a:endParaRPr/>
          </a:p>
        </p:txBody>
      </p:sp>
      <p:sp>
        <p:nvSpPr>
          <p:cNvPr id="182" name="Google Shape;182;p27"/>
          <p:cNvSpPr/>
          <p:nvPr/>
        </p:nvSpPr>
        <p:spPr>
          <a:xfrm>
            <a:off x="5021313" y="1830185"/>
            <a:ext cx="3589200" cy="9540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chemeClr val="dk1"/>
              </a:buClr>
              <a:buSzPts val="2800"/>
              <a:buFont typeface="Arial"/>
              <a:buChar char="•"/>
            </a:pPr>
            <a:r>
              <a:rPr lang="ja-JP" sz="2800" b="0" i="0" u="none" strike="noStrike" cap="none">
                <a:solidFill>
                  <a:schemeClr val="dk1"/>
                </a:solidFill>
                <a:latin typeface="Quattrocento Sans"/>
                <a:ea typeface="Quattrocento Sans"/>
                <a:cs typeface="Quattrocento Sans"/>
                <a:sym typeface="Quattrocento Sans"/>
              </a:rPr>
              <a:t>脳画像で視覚系の萎縮・変性</a:t>
            </a:r>
            <a:endParaRPr/>
          </a:p>
        </p:txBody>
      </p:sp>
      <p:sp>
        <p:nvSpPr>
          <p:cNvPr id="183" name="Google Shape;183;p27"/>
          <p:cNvSpPr/>
          <p:nvPr/>
        </p:nvSpPr>
        <p:spPr>
          <a:xfrm>
            <a:off x="5021315" y="3140013"/>
            <a:ext cx="3799157" cy="793044"/>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chemeClr val="dk1"/>
              </a:buClr>
              <a:buSzPts val="2800"/>
              <a:buFont typeface="Arial"/>
              <a:buChar char="•"/>
            </a:pPr>
            <a:r>
              <a:rPr lang="ja-JP" sz="2800" b="0" i="0" u="none" strike="noStrike" cap="none">
                <a:solidFill>
                  <a:schemeClr val="dk1"/>
                </a:solidFill>
                <a:latin typeface="Quattrocento Sans"/>
                <a:ea typeface="Quattrocento Sans"/>
                <a:cs typeface="Quattrocento Sans"/>
                <a:sym typeface="Quattrocento Sans"/>
              </a:rPr>
              <a:t>機序は経シナプス変性？</a:t>
            </a:r>
            <a:endParaRPr/>
          </a:p>
        </p:txBody>
      </p:sp>
      <p:sp>
        <p:nvSpPr>
          <p:cNvPr id="184" name="Google Shape;184;p27"/>
          <p:cNvSpPr/>
          <p:nvPr/>
        </p:nvSpPr>
        <p:spPr>
          <a:xfrm>
            <a:off x="5021315" y="4365105"/>
            <a:ext cx="4122686" cy="13851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chemeClr val="dk1"/>
              </a:buClr>
              <a:buSzPts val="2800"/>
              <a:buFont typeface="Arial"/>
              <a:buChar char="•"/>
            </a:pPr>
            <a:r>
              <a:rPr lang="en-US" altLang="ja-JP" sz="2800" b="0" i="0" u="none" strike="noStrike" cap="none" dirty="0">
                <a:solidFill>
                  <a:schemeClr val="dk1"/>
                </a:solidFill>
                <a:latin typeface="Quattrocento Sans"/>
                <a:ea typeface="Quattrocento Sans"/>
                <a:cs typeface="Quattrocento Sans"/>
                <a:sym typeface="Quattrocento Sans"/>
              </a:rPr>
              <a:t>Imaging</a:t>
            </a:r>
            <a:r>
              <a:rPr lang="ja-JP" sz="2800" b="0" i="0" u="none" strike="noStrike" cap="none">
                <a:solidFill>
                  <a:schemeClr val="dk1"/>
                </a:solidFill>
                <a:latin typeface="Quattrocento Sans"/>
                <a:ea typeface="Quattrocento Sans"/>
                <a:cs typeface="Quattrocento Sans"/>
                <a:sym typeface="Quattrocento Sans"/>
              </a:rPr>
              <a:t>OCTと脳画像は緑内障のメカニズムを明らかにする可能性をもつ！</a:t>
            </a:r>
            <a:endParaRPr dirty="0"/>
          </a:p>
        </p:txBody>
      </p:sp>
    </p:spTree>
    <p:extLst>
      <p:ext uri="{BB962C8B-B14F-4D97-AF65-F5344CB8AC3E}">
        <p14:creationId xmlns:p14="http://schemas.microsoft.com/office/powerpoint/2010/main" val="2584726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3"/>
          <p:cNvSpPr txBox="1"/>
          <p:nvPr/>
        </p:nvSpPr>
        <p:spPr>
          <a:xfrm>
            <a:off x="1007605" y="1654696"/>
            <a:ext cx="7884900" cy="646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HFA30-2とOCTから求めるRGC数</a:t>
            </a:r>
            <a:endParaRPr/>
          </a:p>
        </p:txBody>
      </p:sp>
      <p:sp>
        <p:nvSpPr>
          <p:cNvPr id="258" name="Google Shape;258;p33"/>
          <p:cNvSpPr txBox="1"/>
          <p:nvPr/>
        </p:nvSpPr>
        <p:spPr>
          <a:xfrm>
            <a:off x="1007603" y="3445934"/>
            <a:ext cx="84333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HFA10-2とOCTから求めるRGC数</a:t>
            </a:r>
            <a:endParaRPr/>
          </a:p>
          <a:p>
            <a:pPr marL="0" marR="0" lvl="0" indent="0" algn="l" rtl="0">
              <a:lnSpc>
                <a:spcPct val="100000"/>
              </a:lnSpc>
              <a:spcBef>
                <a:spcPts val="0"/>
              </a:spcBef>
              <a:spcAft>
                <a:spcPts val="0"/>
              </a:spcAft>
              <a:buClr>
                <a:schemeClr val="dk1"/>
              </a:buClr>
              <a:buFont typeface="Calibri"/>
              <a:buNone/>
            </a:pPr>
            <a:endParaRPr sz="2800" b="0" i="0" u="none" strike="noStrike" cap="none">
              <a:solidFill>
                <a:schemeClr val="dk1"/>
              </a:solidFill>
              <a:latin typeface="Calibri"/>
              <a:ea typeface="Calibri"/>
              <a:cs typeface="Calibri"/>
              <a:sym typeface="Calibri"/>
            </a:endParaRPr>
          </a:p>
        </p:txBody>
      </p:sp>
      <p:sp>
        <p:nvSpPr>
          <p:cNvPr id="259" name="Google Shape;259;p3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altLang="en-US" sz="4400" b="0" i="0" u="none" strike="noStrike" cap="none">
                <a:solidFill>
                  <a:schemeClr val="dk1"/>
                </a:solidFill>
                <a:latin typeface="Calibri"/>
                <a:ea typeface="Calibri"/>
                <a:cs typeface="Calibri"/>
                <a:sym typeface="Calibri"/>
              </a:rPr>
              <a:t>当科での</a:t>
            </a:r>
            <a:r>
              <a:rPr lang="ja-JP" sz="4400" b="0" i="0" u="none" strike="noStrike" cap="none">
                <a:solidFill>
                  <a:schemeClr val="dk1"/>
                </a:solidFill>
                <a:latin typeface="Calibri"/>
                <a:ea typeface="Calibri"/>
                <a:cs typeface="Calibri"/>
                <a:sym typeface="Calibri"/>
              </a:rPr>
              <a:t>検討</a:t>
            </a:r>
            <a:endParaRPr dirty="0"/>
          </a:p>
        </p:txBody>
      </p:sp>
      <p:sp>
        <p:nvSpPr>
          <p:cNvPr id="260" name="Google Shape;260;p33"/>
          <p:cNvSpPr/>
          <p:nvPr/>
        </p:nvSpPr>
        <p:spPr>
          <a:xfrm>
            <a:off x="305528" y="1669480"/>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rgbClr val="000000"/>
                </a:solidFill>
                <a:latin typeface="Calibri"/>
                <a:ea typeface="Calibri"/>
                <a:cs typeface="Calibri"/>
                <a:sym typeface="Calibri"/>
              </a:rPr>
              <a:t>①</a:t>
            </a:r>
            <a:endParaRPr/>
          </a:p>
        </p:txBody>
      </p:sp>
      <p:sp>
        <p:nvSpPr>
          <p:cNvPr id="261" name="Google Shape;261;p33"/>
          <p:cNvSpPr/>
          <p:nvPr/>
        </p:nvSpPr>
        <p:spPr>
          <a:xfrm>
            <a:off x="305528" y="3445934"/>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rgbClr val="000000"/>
                </a:solidFill>
                <a:latin typeface="Calibri"/>
                <a:ea typeface="Calibri"/>
                <a:cs typeface="Calibri"/>
                <a:sym typeface="Calibri"/>
              </a:rPr>
              <a:t>②</a:t>
            </a:r>
            <a:endParaRPr/>
          </a:p>
        </p:txBody>
      </p:sp>
      <p:sp>
        <p:nvSpPr>
          <p:cNvPr id="262" name="Google Shape;262;p33"/>
          <p:cNvSpPr txBox="1"/>
          <p:nvPr/>
        </p:nvSpPr>
        <p:spPr>
          <a:xfrm>
            <a:off x="1008241" y="5237159"/>
            <a:ext cx="84333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正常視覚者の</a:t>
            </a:r>
            <a:r>
              <a:rPr lang="ja-JP" sz="2800" b="0" i="0" u="none" strike="noStrike" cap="none">
                <a:solidFill>
                  <a:srgbClr val="FF0000"/>
                </a:solidFill>
                <a:latin typeface="Calibri"/>
                <a:ea typeface="Calibri"/>
                <a:cs typeface="Calibri"/>
                <a:sym typeface="Calibri"/>
              </a:rPr>
              <a:t>HFA10-2とOCTから求める</a:t>
            </a:r>
            <a:r>
              <a:rPr lang="ja-JP" sz="2800" b="0" i="0" u="none" strike="noStrike" cap="none">
                <a:solidFill>
                  <a:schemeClr val="dk1"/>
                </a:solidFill>
                <a:latin typeface="Calibri"/>
                <a:ea typeface="Calibri"/>
                <a:cs typeface="Calibri"/>
                <a:sym typeface="Calibri"/>
              </a:rPr>
              <a:t>RGC数</a:t>
            </a:r>
            <a:endParaRPr/>
          </a:p>
        </p:txBody>
      </p:sp>
      <p:sp>
        <p:nvSpPr>
          <p:cNvPr id="263" name="Google Shape;263;p33"/>
          <p:cNvSpPr/>
          <p:nvPr/>
        </p:nvSpPr>
        <p:spPr>
          <a:xfrm>
            <a:off x="306166" y="5237159"/>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rgbClr val="000000"/>
                </a:solidFill>
                <a:latin typeface="Calibri"/>
                <a:ea typeface="Calibri"/>
                <a:cs typeface="Calibri"/>
                <a:sym typeface="Calibri"/>
              </a:rPr>
              <a:t>③</a:t>
            </a:r>
            <a:endParaRPr/>
          </a:p>
        </p:txBody>
      </p:sp>
    </p:spTree>
    <p:extLst>
      <p:ext uri="{BB962C8B-B14F-4D97-AF65-F5344CB8AC3E}">
        <p14:creationId xmlns:p14="http://schemas.microsoft.com/office/powerpoint/2010/main" val="333288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4"/>
          <p:cNvSpPr txBox="1"/>
          <p:nvPr/>
        </p:nvSpPr>
        <p:spPr>
          <a:xfrm>
            <a:off x="1007605" y="1654696"/>
            <a:ext cx="7884900" cy="646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HFA30-2とOCTから求めるRGC数</a:t>
            </a:r>
            <a:endParaRPr/>
          </a:p>
        </p:txBody>
      </p:sp>
      <p:sp>
        <p:nvSpPr>
          <p:cNvPr id="269" name="Google Shape;269;p34"/>
          <p:cNvSpPr txBox="1"/>
          <p:nvPr/>
        </p:nvSpPr>
        <p:spPr>
          <a:xfrm>
            <a:off x="1007603" y="3445934"/>
            <a:ext cx="84333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rgbClr val="B7B7B7"/>
                </a:solidFill>
                <a:latin typeface="Calibri"/>
                <a:ea typeface="Calibri"/>
                <a:cs typeface="Calibri"/>
                <a:sym typeface="Calibri"/>
              </a:rPr>
              <a:t>HFA10-2とOCTから求めるRGC数</a:t>
            </a:r>
            <a:endParaRPr/>
          </a:p>
          <a:p>
            <a:pPr marL="0" marR="0" lvl="0" indent="0" algn="l" rtl="0">
              <a:lnSpc>
                <a:spcPct val="100000"/>
              </a:lnSpc>
              <a:spcBef>
                <a:spcPts val="0"/>
              </a:spcBef>
              <a:spcAft>
                <a:spcPts val="0"/>
              </a:spcAft>
              <a:buClr>
                <a:schemeClr val="dk1"/>
              </a:buClr>
              <a:buFont typeface="Calibri"/>
              <a:buNone/>
            </a:pPr>
            <a:endParaRPr sz="2800" b="0" i="0" u="none" strike="noStrike" cap="none">
              <a:solidFill>
                <a:srgbClr val="B7B7B7"/>
              </a:solidFill>
              <a:latin typeface="Calibri"/>
              <a:ea typeface="Calibri"/>
              <a:cs typeface="Calibri"/>
              <a:sym typeface="Calibri"/>
            </a:endParaRPr>
          </a:p>
        </p:txBody>
      </p:sp>
      <p:sp>
        <p:nvSpPr>
          <p:cNvPr id="270" name="Google Shape;270;p34"/>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検討</a:t>
            </a:r>
            <a:endParaRPr/>
          </a:p>
        </p:txBody>
      </p:sp>
      <p:sp>
        <p:nvSpPr>
          <p:cNvPr id="271" name="Google Shape;271;p34"/>
          <p:cNvSpPr/>
          <p:nvPr/>
        </p:nvSpPr>
        <p:spPr>
          <a:xfrm>
            <a:off x="305528" y="1669480"/>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rgbClr val="000000"/>
                </a:solidFill>
                <a:latin typeface="Calibri"/>
                <a:ea typeface="Calibri"/>
                <a:cs typeface="Calibri"/>
                <a:sym typeface="Calibri"/>
              </a:rPr>
              <a:t>①</a:t>
            </a:r>
            <a:endParaRPr/>
          </a:p>
        </p:txBody>
      </p:sp>
      <p:sp>
        <p:nvSpPr>
          <p:cNvPr id="272" name="Google Shape;272;p34"/>
          <p:cNvSpPr/>
          <p:nvPr/>
        </p:nvSpPr>
        <p:spPr>
          <a:xfrm>
            <a:off x="305528" y="3445934"/>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rgbClr val="B7B7B7"/>
                </a:solidFill>
                <a:latin typeface="Calibri"/>
                <a:ea typeface="Calibri"/>
                <a:cs typeface="Calibri"/>
                <a:sym typeface="Calibri"/>
              </a:rPr>
              <a:t>②</a:t>
            </a:r>
            <a:endParaRPr/>
          </a:p>
        </p:txBody>
      </p:sp>
      <p:sp>
        <p:nvSpPr>
          <p:cNvPr id="273" name="Google Shape;273;p34"/>
          <p:cNvSpPr txBox="1"/>
          <p:nvPr/>
        </p:nvSpPr>
        <p:spPr>
          <a:xfrm>
            <a:off x="1008241" y="5237159"/>
            <a:ext cx="84333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rgbClr val="BFBFBF"/>
                </a:solidFill>
                <a:latin typeface="Calibri"/>
                <a:ea typeface="Calibri"/>
                <a:cs typeface="Calibri"/>
                <a:sym typeface="Calibri"/>
              </a:rPr>
              <a:t>正常視覚者のHFA10-2とOCTから求めるRGC数</a:t>
            </a:r>
            <a:endParaRPr/>
          </a:p>
        </p:txBody>
      </p:sp>
      <p:sp>
        <p:nvSpPr>
          <p:cNvPr id="274" name="Google Shape;274;p34"/>
          <p:cNvSpPr/>
          <p:nvPr/>
        </p:nvSpPr>
        <p:spPr>
          <a:xfrm>
            <a:off x="306166" y="5237159"/>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rgbClr val="B7B7B7"/>
                </a:solidFill>
                <a:latin typeface="Calibri"/>
                <a:ea typeface="Calibri"/>
                <a:cs typeface="Calibri"/>
                <a:sym typeface="Calibri"/>
              </a:rPr>
              <a:t>③</a:t>
            </a:r>
            <a:endParaRPr/>
          </a:p>
        </p:txBody>
      </p:sp>
    </p:spTree>
    <p:extLst>
      <p:ext uri="{BB962C8B-B14F-4D97-AF65-F5344CB8AC3E}">
        <p14:creationId xmlns:p14="http://schemas.microsoft.com/office/powerpoint/2010/main" val="1666174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279"/>
        <p:cNvGrpSpPr/>
        <p:nvPr/>
      </p:nvGrpSpPr>
      <p:grpSpPr>
        <a:xfrm>
          <a:off x="0" y="0"/>
          <a:ext cx="0" cy="0"/>
          <a:chOff x="0" y="0"/>
          <a:chExt cx="0" cy="0"/>
        </a:xfrm>
      </p:grpSpPr>
      <p:sp>
        <p:nvSpPr>
          <p:cNvPr id="280" name="Google Shape;280;p35"/>
          <p:cNvSpPr txBox="1"/>
          <p:nvPr/>
        </p:nvSpPr>
        <p:spPr>
          <a:xfrm>
            <a:off x="323528" y="2348880"/>
            <a:ext cx="8424936" cy="138499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新たな緑内障の全病期における視野と構造評価の 指標としてのwrgcと緑内障病期との関連ついて検討した</a:t>
            </a:r>
            <a:endParaRPr/>
          </a:p>
        </p:txBody>
      </p:sp>
      <p:sp>
        <p:nvSpPr>
          <p:cNvPr id="281" name="Google Shape;281;p3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目的</a:t>
            </a:r>
            <a:endParaRPr/>
          </a:p>
        </p:txBody>
      </p:sp>
    </p:spTree>
    <p:extLst>
      <p:ext uri="{BB962C8B-B14F-4D97-AF65-F5344CB8AC3E}">
        <p14:creationId xmlns:p14="http://schemas.microsoft.com/office/powerpoint/2010/main" val="26957247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aphicFrame>
        <p:nvGraphicFramePr>
          <p:cNvPr id="287" name="Google Shape;287;p36"/>
          <p:cNvGraphicFramePr/>
          <p:nvPr/>
        </p:nvGraphicFramePr>
        <p:xfrm>
          <a:off x="1359669" y="3651789"/>
          <a:ext cx="6380675" cy="2302950"/>
        </p:xfrm>
        <a:graphic>
          <a:graphicData uri="http://schemas.openxmlformats.org/drawingml/2006/table">
            <a:tbl>
              <a:tblPr>
                <a:noFill/>
              </a:tblPr>
              <a:tblGrid>
                <a:gridCol w="4364450">
                  <a:extLst>
                    <a:ext uri="{9D8B030D-6E8A-4147-A177-3AD203B41FA5}">
                      <a16:colId xmlns:a16="http://schemas.microsoft.com/office/drawing/2014/main" val="20000"/>
                    </a:ext>
                  </a:extLst>
                </a:gridCol>
                <a:gridCol w="2016225">
                  <a:extLst>
                    <a:ext uri="{9D8B030D-6E8A-4147-A177-3AD203B41FA5}">
                      <a16:colId xmlns:a16="http://schemas.microsoft.com/office/drawing/2014/main" val="20001"/>
                    </a:ext>
                  </a:extLst>
                </a:gridCol>
              </a:tblGrid>
              <a:tr h="745075">
                <a:tc>
                  <a:txBody>
                    <a:bodyPr/>
                    <a:lstStyle/>
                    <a:p>
                      <a:pPr marL="0" marR="0" lvl="0" indent="0" algn="l" rtl="0">
                        <a:lnSpc>
                          <a:spcPct val="100000"/>
                        </a:lnSpc>
                        <a:spcBef>
                          <a:spcPts val="0"/>
                        </a:spcBef>
                        <a:spcAft>
                          <a:spcPts val="0"/>
                        </a:spcAft>
                        <a:buClr>
                          <a:srgbClr val="000000"/>
                        </a:buClr>
                        <a:buFont typeface="Arial"/>
                        <a:buNone/>
                      </a:pPr>
                      <a:endParaRPr sz="1900" u="none" strike="noStrike" cap="none"/>
                    </a:p>
                  </a:txBody>
                  <a:tcPr marL="68600" marR="6860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Arial"/>
                        <a:buNone/>
                      </a:pPr>
                      <a:endParaRPr sz="1900" u="none" strike="noStrike" cap="none"/>
                    </a:p>
                  </a:txBody>
                  <a:tcPr marL="68600" marR="6860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557875">
                <a:tc>
                  <a:txBody>
                    <a:bodyPr/>
                    <a:lstStyle/>
                    <a:p>
                      <a:pPr marL="0" marR="0" lvl="0" indent="0" algn="l" rtl="0">
                        <a:lnSpc>
                          <a:spcPct val="100000"/>
                        </a:lnSpc>
                        <a:spcBef>
                          <a:spcPts val="0"/>
                        </a:spcBef>
                        <a:spcAft>
                          <a:spcPts val="0"/>
                        </a:spcAft>
                        <a:buClr>
                          <a:srgbClr val="000000"/>
                        </a:buClr>
                        <a:buFont typeface="Arial"/>
                        <a:buNone/>
                      </a:pPr>
                      <a:endParaRPr sz="1900" u="none" strike="noStrike" cap="none"/>
                    </a:p>
                  </a:txBody>
                  <a:tcPr marL="68600" marR="6860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Arial"/>
                        <a:buNone/>
                      </a:pPr>
                      <a:endParaRPr sz="1900" u="none" strike="noStrike" cap="none"/>
                    </a:p>
                  </a:txBody>
                  <a:tcPr marL="68600" marR="6860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88" name="Google Shape;288;p36"/>
          <p:cNvSpPr txBox="1"/>
          <p:nvPr/>
        </p:nvSpPr>
        <p:spPr>
          <a:xfrm>
            <a:off x="611560" y="1423305"/>
            <a:ext cx="7992888" cy="14986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2009年9月から2015年7月までに慈恵医大附属病院緑内障外来を受診した 345例661眼のうち、</a:t>
            </a:r>
            <a:endParaRPr/>
          </a:p>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HFAの信頼性指標とOCT基準を満たす330例572眼</a:t>
            </a:r>
            <a:endParaRPr/>
          </a:p>
        </p:txBody>
      </p:sp>
      <p:sp>
        <p:nvSpPr>
          <p:cNvPr id="289" name="Google Shape;289;p36"/>
          <p:cNvSpPr/>
          <p:nvPr/>
        </p:nvSpPr>
        <p:spPr>
          <a:xfrm>
            <a:off x="6028541" y="3906594"/>
            <a:ext cx="10836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572眼</a:t>
            </a:r>
            <a:endParaRPr/>
          </a:p>
        </p:txBody>
      </p:sp>
      <p:sp>
        <p:nvSpPr>
          <p:cNvPr id="290" name="Google Shape;290;p36"/>
          <p:cNvSpPr/>
          <p:nvPr/>
        </p:nvSpPr>
        <p:spPr>
          <a:xfrm>
            <a:off x="6028540" y="4535337"/>
            <a:ext cx="2503899"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295眼</a:t>
            </a:r>
            <a:endParaRPr/>
          </a:p>
        </p:txBody>
      </p:sp>
      <p:sp>
        <p:nvSpPr>
          <p:cNvPr id="291" name="Google Shape;291;p36"/>
          <p:cNvSpPr/>
          <p:nvPr/>
        </p:nvSpPr>
        <p:spPr>
          <a:xfrm>
            <a:off x="6028540" y="5294587"/>
            <a:ext cx="1783819"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277眼</a:t>
            </a:r>
            <a:endParaRPr/>
          </a:p>
        </p:txBody>
      </p:sp>
      <p:sp>
        <p:nvSpPr>
          <p:cNvPr id="292" name="Google Shape;292;p36"/>
          <p:cNvSpPr txBox="1"/>
          <p:nvPr/>
        </p:nvSpPr>
        <p:spPr>
          <a:xfrm>
            <a:off x="3576409" y="2958416"/>
            <a:ext cx="5567591"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400" b="0" i="0" u="none" strike="noStrike" cap="none">
                <a:solidFill>
                  <a:schemeClr val="dk1"/>
                </a:solidFill>
                <a:latin typeface="Calibri"/>
                <a:ea typeface="Calibri"/>
                <a:cs typeface="Calibri"/>
                <a:sym typeface="Calibri"/>
              </a:rPr>
              <a:t>HFAの信頼性(固視不良20%未満、偽陽性15%未満、偽陰性33%未満)</a:t>
            </a:r>
            <a:endParaRPr/>
          </a:p>
          <a:p>
            <a:pPr marL="0" marR="0" lvl="0" indent="0" algn="l" rtl="0">
              <a:lnSpc>
                <a:spcPct val="100000"/>
              </a:lnSpc>
              <a:spcBef>
                <a:spcPts val="0"/>
              </a:spcBef>
              <a:spcAft>
                <a:spcPts val="0"/>
              </a:spcAft>
              <a:buClr>
                <a:schemeClr val="dk1"/>
              </a:buClr>
              <a:buFont typeface="Calibri"/>
              <a:buNone/>
            </a:pPr>
            <a:r>
              <a:rPr lang="ja-JP" sz="1400" b="0" i="0" u="none" strike="noStrike" cap="none">
                <a:solidFill>
                  <a:schemeClr val="dk1"/>
                </a:solidFill>
                <a:latin typeface="Calibri"/>
                <a:ea typeface="Calibri"/>
                <a:cs typeface="Calibri"/>
                <a:sym typeface="Calibri"/>
              </a:rPr>
              <a:t>OCT (image quality 6/10 以上、複数回撮像のうち最良の画像を選択)</a:t>
            </a:r>
            <a:endParaRPr/>
          </a:p>
        </p:txBody>
      </p:sp>
      <p:sp>
        <p:nvSpPr>
          <p:cNvPr id="293" name="Google Shape;293;p36"/>
          <p:cNvSpPr txBox="1"/>
          <p:nvPr/>
        </p:nvSpPr>
        <p:spPr>
          <a:xfrm>
            <a:off x="1259632" y="3906597"/>
            <a:ext cx="4176464"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原発開放隅角緑内障(広義)</a:t>
            </a:r>
            <a:endParaRPr/>
          </a:p>
        </p:txBody>
      </p:sp>
      <p:sp>
        <p:nvSpPr>
          <p:cNvPr id="294" name="Google Shape;294;p36"/>
          <p:cNvSpPr txBox="1"/>
          <p:nvPr/>
        </p:nvSpPr>
        <p:spPr>
          <a:xfrm>
            <a:off x="1259632" y="4535374"/>
            <a:ext cx="352839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・開放隅角緑内障(狭義)</a:t>
            </a:r>
            <a:endParaRPr/>
          </a:p>
        </p:txBody>
      </p:sp>
      <p:sp>
        <p:nvSpPr>
          <p:cNvPr id="295" name="Google Shape;295;p36"/>
          <p:cNvSpPr txBox="1"/>
          <p:nvPr/>
        </p:nvSpPr>
        <p:spPr>
          <a:xfrm>
            <a:off x="1259632" y="5294590"/>
            <a:ext cx="352839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・正常眼圧緑内障</a:t>
            </a:r>
            <a:endParaRPr/>
          </a:p>
        </p:txBody>
      </p:sp>
      <p:sp>
        <p:nvSpPr>
          <p:cNvPr id="296" name="Google Shape;296;p3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対象</a:t>
            </a:r>
            <a:endParaRPr/>
          </a:p>
        </p:txBody>
      </p:sp>
      <p:sp>
        <p:nvSpPr>
          <p:cNvPr id="297" name="Google Shape;297;p36"/>
          <p:cNvSpPr txBox="1"/>
          <p:nvPr/>
        </p:nvSpPr>
        <p:spPr>
          <a:xfrm>
            <a:off x="4788024" y="4566451"/>
            <a:ext cx="1020809" cy="40011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000" b="0" i="0" u="none" strike="noStrike" cap="none">
                <a:solidFill>
                  <a:schemeClr val="dk1"/>
                </a:solidFill>
                <a:latin typeface="Calibri"/>
                <a:ea typeface="Calibri"/>
                <a:cs typeface="Calibri"/>
                <a:sym typeface="Calibri"/>
              </a:rPr>
              <a:t>(POAG)</a:t>
            </a:r>
            <a:endParaRPr/>
          </a:p>
        </p:txBody>
      </p:sp>
      <p:sp>
        <p:nvSpPr>
          <p:cNvPr id="298" name="Google Shape;298;p36"/>
          <p:cNvSpPr txBox="1"/>
          <p:nvPr/>
        </p:nvSpPr>
        <p:spPr>
          <a:xfrm>
            <a:off x="4901808" y="5384801"/>
            <a:ext cx="793239"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(NTG)</a:t>
            </a:r>
            <a:endParaRPr/>
          </a:p>
        </p:txBody>
      </p:sp>
    </p:spTree>
    <p:extLst>
      <p:ext uri="{BB962C8B-B14F-4D97-AF65-F5344CB8AC3E}">
        <p14:creationId xmlns:p14="http://schemas.microsoft.com/office/powerpoint/2010/main" val="3271116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graphicFrame>
        <p:nvGraphicFramePr>
          <p:cNvPr id="304" name="Google Shape;304;p37"/>
          <p:cNvGraphicFramePr/>
          <p:nvPr/>
        </p:nvGraphicFramePr>
        <p:xfrm>
          <a:off x="628651" y="1348508"/>
          <a:ext cx="8172450" cy="4400300"/>
        </p:xfrm>
        <a:graphic>
          <a:graphicData uri="http://schemas.openxmlformats.org/drawingml/2006/table">
            <a:tbl>
              <a:tblPr>
                <a:noFill/>
              </a:tblPr>
              <a:tblGrid>
                <a:gridCol w="2814950">
                  <a:extLst>
                    <a:ext uri="{9D8B030D-6E8A-4147-A177-3AD203B41FA5}">
                      <a16:colId xmlns:a16="http://schemas.microsoft.com/office/drawing/2014/main" val="20000"/>
                    </a:ext>
                  </a:extLst>
                </a:gridCol>
                <a:gridCol w="1920850">
                  <a:extLst>
                    <a:ext uri="{9D8B030D-6E8A-4147-A177-3AD203B41FA5}">
                      <a16:colId xmlns:a16="http://schemas.microsoft.com/office/drawing/2014/main" val="20001"/>
                    </a:ext>
                  </a:extLst>
                </a:gridCol>
                <a:gridCol w="2003725">
                  <a:extLst>
                    <a:ext uri="{9D8B030D-6E8A-4147-A177-3AD203B41FA5}">
                      <a16:colId xmlns:a16="http://schemas.microsoft.com/office/drawing/2014/main" val="20002"/>
                    </a:ext>
                  </a:extLst>
                </a:gridCol>
                <a:gridCol w="1432925">
                  <a:extLst>
                    <a:ext uri="{9D8B030D-6E8A-4147-A177-3AD203B41FA5}">
                      <a16:colId xmlns:a16="http://schemas.microsoft.com/office/drawing/2014/main" val="20003"/>
                    </a:ext>
                  </a:extLst>
                </a:gridCol>
              </a:tblGrid>
              <a:tr h="822575">
                <a:tc>
                  <a:txBody>
                    <a:bodyPr/>
                    <a:lstStyle/>
                    <a:p>
                      <a:pPr marL="0" marR="0" lvl="0" indent="0" algn="ctr" rtl="0">
                        <a:lnSpc>
                          <a:spcPct val="100000"/>
                        </a:lnSpc>
                        <a:spcBef>
                          <a:spcPts val="0"/>
                        </a:spcBef>
                        <a:spcAft>
                          <a:spcPts val="0"/>
                        </a:spcAft>
                        <a:buClr>
                          <a:schemeClr val="dk1"/>
                        </a:buClr>
                        <a:buFont typeface="Calibri"/>
                        <a:buNone/>
                      </a:pPr>
                      <a:r>
                        <a:rPr lang="ja-JP" sz="1800" b="0" u="none" strike="noStrike" cap="none">
                          <a:latin typeface="Calibri"/>
                          <a:ea typeface="Calibri"/>
                          <a:cs typeface="Calibri"/>
                          <a:sym typeface="Calibri"/>
                        </a:rPr>
                        <a:t>N＝眼数</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POAG</a:t>
                      </a:r>
                      <a:endParaRPr sz="2000" b="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295</a:t>
                      </a:r>
                      <a:endParaRPr sz="2000" b="0" u="none" strike="noStrike" cap="none">
                        <a:solidFill>
                          <a:schemeClr val="dk1"/>
                        </a:solidFill>
                        <a:latin typeface="Calibri"/>
                        <a:ea typeface="Calibri"/>
                        <a:cs typeface="Calibri"/>
                        <a:sym typeface="Calibri"/>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NTG</a:t>
                      </a:r>
                      <a:endParaRPr sz="2000" b="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277</a:t>
                      </a:r>
                      <a:endParaRPr sz="2000" b="0" u="none" strike="noStrike" cap="none">
                        <a:solidFill>
                          <a:schemeClr val="dk1"/>
                        </a:solidFill>
                        <a:latin typeface="Calibri"/>
                        <a:ea typeface="Calibri"/>
                        <a:cs typeface="Calibri"/>
                        <a:sym typeface="Calibri"/>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p値</a:t>
                      </a:r>
                      <a:endParaRPr/>
                    </a:p>
                  </a:txBody>
                  <a:tcPr marL="68575" marR="68575" marT="91425" marB="91425"/>
                </a:tc>
                <a:extLst>
                  <a:ext uri="{0D108BD9-81ED-4DB2-BD59-A6C34878D82A}">
                    <a16:rowId xmlns:a16="http://schemas.microsoft.com/office/drawing/2014/main" val="10000"/>
                  </a:ext>
                </a:extLst>
              </a:tr>
              <a:tr h="743775">
                <a:tc>
                  <a:txBody>
                    <a:bodyPr/>
                    <a:lstStyle/>
                    <a:p>
                      <a:pPr marL="0" marR="0" lvl="0" indent="0" algn="l"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平均年齢(歳)</a:t>
                      </a:r>
                      <a:endParaRPr sz="2000" b="0" u="none" strike="noStrike" cap="none">
                        <a:solidFill>
                          <a:schemeClr val="lt1"/>
                        </a:solidFill>
                        <a:latin typeface="Calibri"/>
                        <a:ea typeface="Calibri"/>
                        <a:cs typeface="Calibri"/>
                        <a:sym typeface="Calibri"/>
                      </a:endParaRPr>
                    </a:p>
                  </a:txBody>
                  <a:tcPr marL="68575" marR="68575" marT="91425" marB="91425"/>
                </a:tc>
                <a:tc>
                  <a:txBody>
                    <a:bodyPr/>
                    <a:lstStyle/>
                    <a:p>
                      <a:pPr marL="0" marR="0" lvl="0" indent="0" algn="ctr" rtl="0">
                        <a:lnSpc>
                          <a:spcPct val="100000"/>
                        </a:lnSpc>
                        <a:spcBef>
                          <a:spcPts val="0"/>
                        </a:spcBef>
                        <a:spcAft>
                          <a:spcPts val="0"/>
                        </a:spcAft>
                        <a:buClr>
                          <a:schemeClr val="dk1"/>
                        </a:buClr>
                        <a:buFont typeface="Calibri"/>
                        <a:buNone/>
                      </a:pPr>
                      <a:r>
                        <a:rPr lang="ja-JP" sz="2400" b="0" u="none" strike="noStrike" cap="none">
                          <a:solidFill>
                            <a:schemeClr val="dk1"/>
                          </a:solidFill>
                          <a:latin typeface="Calibri"/>
                          <a:ea typeface="Calibri"/>
                          <a:cs typeface="Calibri"/>
                          <a:sym typeface="Calibri"/>
                        </a:rPr>
                        <a:t>59.3±12.2</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57.3±11.2</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p=0.03</a:t>
                      </a:r>
                      <a:endParaRPr/>
                    </a:p>
                  </a:txBody>
                  <a:tcPr marL="68575" marR="68575" marT="91425" marB="91425"/>
                </a:tc>
                <a:extLst>
                  <a:ext uri="{0D108BD9-81ED-4DB2-BD59-A6C34878D82A}">
                    <a16:rowId xmlns:a16="http://schemas.microsoft.com/office/drawing/2014/main" val="10001"/>
                  </a:ext>
                </a:extLst>
              </a:tr>
              <a:tr h="704650">
                <a:tc>
                  <a:txBody>
                    <a:bodyPr/>
                    <a:lstStyle/>
                    <a:p>
                      <a:pPr marL="0" marR="0" lvl="0" indent="0" algn="l"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平均等価球面度数(D)</a:t>
                      </a:r>
                      <a:endParaRPr/>
                    </a:p>
                  </a:txBody>
                  <a:tcPr marL="68575" marR="68575" marT="91425" marB="91425"/>
                </a:tc>
                <a:tc>
                  <a:txBody>
                    <a:bodyPr/>
                    <a:lstStyle/>
                    <a:p>
                      <a:pPr marL="0" marR="0" lvl="0" indent="0" algn="ctr" rtl="0">
                        <a:lnSpc>
                          <a:spcPct val="100000"/>
                        </a:lnSpc>
                        <a:spcBef>
                          <a:spcPts val="0"/>
                        </a:spcBef>
                        <a:spcAft>
                          <a:spcPts val="0"/>
                        </a:spcAft>
                        <a:buClr>
                          <a:schemeClr val="dk1"/>
                        </a:buClr>
                        <a:buFont typeface="Arial"/>
                        <a:buNone/>
                      </a:pPr>
                      <a:r>
                        <a:rPr lang="ja-JP" sz="2400" b="0" u="none" strike="noStrike" cap="none">
                          <a:solidFill>
                            <a:schemeClr val="dk1"/>
                          </a:solidFill>
                          <a:latin typeface="Calibri"/>
                          <a:ea typeface="Calibri"/>
                          <a:cs typeface="Calibri"/>
                          <a:sym typeface="Calibri"/>
                        </a:rPr>
                        <a:t>-5.19±4.24</a:t>
                      </a:r>
                      <a:endParaRPr/>
                    </a:p>
                  </a:txBody>
                  <a:tcPr marL="68575" marR="68575" marT="91425" marB="91425"/>
                </a:tc>
                <a:tc>
                  <a:txBody>
                    <a:bodyPr/>
                    <a:lstStyle/>
                    <a:p>
                      <a:pPr marL="0" marR="0" lvl="0" indent="0" algn="ctr" rtl="0">
                        <a:lnSpc>
                          <a:spcPct val="100000"/>
                        </a:lnSpc>
                        <a:spcBef>
                          <a:spcPts val="0"/>
                        </a:spcBef>
                        <a:spcAft>
                          <a:spcPts val="0"/>
                        </a:spcAft>
                        <a:buClr>
                          <a:schemeClr val="dk1"/>
                        </a:buClr>
                        <a:buFont typeface="Arial"/>
                        <a:buNone/>
                      </a:pPr>
                      <a:r>
                        <a:rPr lang="ja-JP" sz="2400" b="0" u="none" strike="noStrike" cap="none">
                          <a:solidFill>
                            <a:schemeClr val="dk1"/>
                          </a:solidFill>
                          <a:latin typeface="Calibri"/>
                          <a:ea typeface="Calibri"/>
                          <a:cs typeface="Calibri"/>
                          <a:sym typeface="Calibri"/>
                        </a:rPr>
                        <a:t>-4.61±3.53</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N.S.</a:t>
                      </a:r>
                      <a:endParaRPr/>
                    </a:p>
                  </a:txBody>
                  <a:tcPr marL="68575" marR="68575" marT="91425" marB="91425"/>
                </a:tc>
                <a:extLst>
                  <a:ext uri="{0D108BD9-81ED-4DB2-BD59-A6C34878D82A}">
                    <a16:rowId xmlns:a16="http://schemas.microsoft.com/office/drawing/2014/main" val="10002"/>
                  </a:ext>
                </a:extLst>
              </a:tr>
              <a:tr h="749950">
                <a:tc>
                  <a:txBody>
                    <a:bodyPr/>
                    <a:lstStyle/>
                    <a:p>
                      <a:pPr marL="0" marR="0" lvl="0" indent="0" algn="l"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性別(男：女)</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192:103</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180:97</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N.S.</a:t>
                      </a:r>
                      <a:endParaRPr/>
                    </a:p>
                  </a:txBody>
                  <a:tcPr marL="68575" marR="68575" marT="91425" marB="91425"/>
                </a:tc>
                <a:extLst>
                  <a:ext uri="{0D108BD9-81ED-4DB2-BD59-A6C34878D82A}">
                    <a16:rowId xmlns:a16="http://schemas.microsoft.com/office/drawing/2014/main" val="10003"/>
                  </a:ext>
                </a:extLst>
              </a:tr>
              <a:tr h="725225">
                <a:tc>
                  <a:txBody>
                    <a:bodyPr/>
                    <a:lstStyle/>
                    <a:p>
                      <a:pPr marL="0" marR="0" lvl="0" indent="0" algn="l"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MD(dB)</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-7.11±7.10</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-6.00±5.94</a:t>
                      </a:r>
                      <a:endParaRPr/>
                    </a:p>
                  </a:txBody>
                  <a:tcPr marL="68575" marR="68575" marT="91425" marB="91425"/>
                </a:tc>
                <a:tc>
                  <a:txBody>
                    <a:bodyPr/>
                    <a:lstStyle/>
                    <a:p>
                      <a:pPr marL="0" marR="0" lvl="0" indent="0" algn="ctr" rtl="0">
                        <a:lnSpc>
                          <a:spcPct val="100000"/>
                        </a:lnSpc>
                        <a:spcBef>
                          <a:spcPts val="0"/>
                        </a:spcBef>
                        <a:spcAft>
                          <a:spcPts val="0"/>
                        </a:spcAft>
                        <a:buClr>
                          <a:schemeClr val="dk1"/>
                        </a:buClr>
                        <a:buFont typeface="Arial"/>
                        <a:buNone/>
                      </a:pPr>
                      <a:r>
                        <a:rPr lang="ja-JP" sz="2400" b="0" u="none" strike="noStrike" cap="none">
                          <a:solidFill>
                            <a:schemeClr val="dk1"/>
                          </a:solidFill>
                          <a:latin typeface="Calibri"/>
                          <a:ea typeface="Calibri"/>
                          <a:cs typeface="Calibri"/>
                          <a:sym typeface="Calibri"/>
                        </a:rPr>
                        <a:t>N.S.</a:t>
                      </a:r>
                      <a:endParaRPr/>
                    </a:p>
                  </a:txBody>
                  <a:tcPr marL="68575" marR="68575" marT="91425" marB="91425"/>
                </a:tc>
                <a:extLst>
                  <a:ext uri="{0D108BD9-81ED-4DB2-BD59-A6C34878D82A}">
                    <a16:rowId xmlns:a16="http://schemas.microsoft.com/office/drawing/2014/main" val="10004"/>
                  </a:ext>
                </a:extLst>
              </a:tr>
              <a:tr h="654125">
                <a:tc>
                  <a:txBody>
                    <a:bodyPr/>
                    <a:lstStyle/>
                    <a:p>
                      <a:pPr marL="0" marR="0" lvl="0" indent="0" algn="l"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VFI(%)</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79.2±0.2</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83.5±0.2</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p=0.05</a:t>
                      </a:r>
                      <a:endParaRPr/>
                    </a:p>
                  </a:txBody>
                  <a:tcPr marL="68575" marR="68575" marT="91425" marB="91425"/>
                </a:tc>
                <a:extLst>
                  <a:ext uri="{0D108BD9-81ED-4DB2-BD59-A6C34878D82A}">
                    <a16:rowId xmlns:a16="http://schemas.microsoft.com/office/drawing/2014/main" val="10005"/>
                  </a:ext>
                </a:extLst>
              </a:tr>
            </a:tbl>
          </a:graphicData>
        </a:graphic>
      </p:graphicFrame>
      <p:sp>
        <p:nvSpPr>
          <p:cNvPr id="305" name="Google Shape;305;p37"/>
          <p:cNvSpPr txBox="1"/>
          <p:nvPr/>
        </p:nvSpPr>
        <p:spPr>
          <a:xfrm>
            <a:off x="6410094" y="6022741"/>
            <a:ext cx="2645006" cy="51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wilcoxon rank sum test</a:t>
            </a:r>
            <a:endParaRPr/>
          </a:p>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X2 test</a:t>
            </a:r>
            <a:endParaRPr/>
          </a:p>
        </p:txBody>
      </p:sp>
      <p:sp>
        <p:nvSpPr>
          <p:cNvPr id="306" name="Google Shape;306;p37"/>
          <p:cNvSpPr txBox="1"/>
          <p:nvPr/>
        </p:nvSpPr>
        <p:spPr>
          <a:xfrm>
            <a:off x="1117628" y="6147050"/>
            <a:ext cx="191555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400" b="0" i="0" u="none" strike="noStrike" cap="none">
                <a:solidFill>
                  <a:schemeClr val="dk1"/>
                </a:solidFill>
                <a:latin typeface="Calibri"/>
                <a:ea typeface="Calibri"/>
                <a:cs typeface="Calibri"/>
                <a:sym typeface="Calibri"/>
              </a:rPr>
              <a:t>平均±標準偏差</a:t>
            </a:r>
            <a:endParaRPr/>
          </a:p>
        </p:txBody>
      </p:sp>
      <p:sp>
        <p:nvSpPr>
          <p:cNvPr id="307" name="Google Shape;307;p37"/>
          <p:cNvSpPr txBox="1">
            <a:spLocks noGrp="1"/>
          </p:cNvSpPr>
          <p:nvPr>
            <p:ph type="title"/>
          </p:nvPr>
        </p:nvSpPr>
        <p:spPr>
          <a:xfrm>
            <a:off x="628651" y="22946"/>
            <a:ext cx="78867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対象</a:t>
            </a:r>
            <a:endParaRPr/>
          </a:p>
        </p:txBody>
      </p:sp>
    </p:spTree>
    <p:extLst>
      <p:ext uri="{BB962C8B-B14F-4D97-AF65-F5344CB8AC3E}">
        <p14:creationId xmlns:p14="http://schemas.microsoft.com/office/powerpoint/2010/main" val="4012427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38" descr="vfi vs wrgc1.png"/>
          <p:cNvPicPr preferRelativeResize="0"/>
          <p:nvPr/>
        </p:nvPicPr>
        <p:blipFill rotWithShape="1">
          <a:blip r:embed="rId3">
            <a:alphaModFix/>
          </a:blip>
          <a:srcRect/>
          <a:stretch/>
        </p:blipFill>
        <p:spPr>
          <a:xfrm>
            <a:off x="4423925" y="1003575"/>
            <a:ext cx="4701195" cy="5708401"/>
          </a:xfrm>
          <a:prstGeom prst="rect">
            <a:avLst/>
          </a:prstGeom>
          <a:noFill/>
          <a:ln>
            <a:noFill/>
          </a:ln>
        </p:spPr>
      </p:pic>
      <p:pic>
        <p:nvPicPr>
          <p:cNvPr id="313" name="Google Shape;313;p38" descr="md vs wrgc1.png"/>
          <p:cNvPicPr preferRelativeResize="0"/>
          <p:nvPr/>
        </p:nvPicPr>
        <p:blipFill rotWithShape="1">
          <a:blip r:embed="rId4">
            <a:alphaModFix/>
          </a:blip>
          <a:srcRect/>
          <a:stretch/>
        </p:blipFill>
        <p:spPr>
          <a:xfrm>
            <a:off x="54650" y="1003575"/>
            <a:ext cx="4612673" cy="5708401"/>
          </a:xfrm>
          <a:prstGeom prst="rect">
            <a:avLst/>
          </a:prstGeom>
          <a:noFill/>
          <a:ln>
            <a:noFill/>
          </a:ln>
        </p:spPr>
      </p:pic>
      <p:sp>
        <p:nvSpPr>
          <p:cNvPr id="314" name="Google Shape;314;p38"/>
          <p:cNvSpPr txBox="1"/>
          <p:nvPr/>
        </p:nvSpPr>
        <p:spPr>
          <a:xfrm>
            <a:off x="1379407" y="2548708"/>
            <a:ext cx="1275000" cy="5040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r=</a:t>
            </a:r>
            <a:r>
              <a:rPr lang="ja-JP" sz="2800" b="0" i="0" u="none" strike="noStrike" cap="none">
                <a:solidFill>
                  <a:srgbClr val="000000"/>
                </a:solidFill>
                <a:latin typeface="Arial"/>
                <a:ea typeface="Arial"/>
                <a:cs typeface="Arial"/>
                <a:sym typeface="Arial"/>
              </a:rPr>
              <a:t>0.87 </a:t>
            </a:r>
            <a:endParaRPr dirty="0"/>
          </a:p>
          <a:p>
            <a:pPr marL="0" marR="0" lvl="0" indent="0" algn="l" rtl="0">
              <a:lnSpc>
                <a:spcPct val="100000"/>
              </a:lnSpc>
              <a:spcBef>
                <a:spcPts val="0"/>
              </a:spcBef>
              <a:spcAft>
                <a:spcPts val="0"/>
              </a:spcAft>
              <a:buClr>
                <a:srgbClr val="000000"/>
              </a:buClr>
              <a:buFont typeface="Arial"/>
              <a:buNone/>
            </a:pPr>
            <a:endParaRPr sz="2800" b="0" i="0" u="none" strike="noStrike" cap="none" dirty="0">
              <a:solidFill>
                <a:schemeClr val="dk1"/>
              </a:solidFill>
              <a:latin typeface="Calibri"/>
              <a:ea typeface="Calibri"/>
              <a:cs typeface="Calibri"/>
              <a:sym typeface="Calibri"/>
            </a:endParaRPr>
          </a:p>
        </p:txBody>
      </p:sp>
      <p:sp>
        <p:nvSpPr>
          <p:cNvPr id="315" name="Google Shape;315;p38"/>
          <p:cNvSpPr txBox="1"/>
          <p:nvPr/>
        </p:nvSpPr>
        <p:spPr>
          <a:xfrm>
            <a:off x="5493874" y="2548670"/>
            <a:ext cx="1443300" cy="5040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ja-JP" sz="2800" b="0" i="0" u="none" strike="noStrike" cap="none">
                <a:solidFill>
                  <a:srgbClr val="000000"/>
                </a:solidFill>
                <a:latin typeface="Arial"/>
                <a:ea typeface="Arial"/>
                <a:cs typeface="Arial"/>
                <a:sym typeface="Arial"/>
              </a:rPr>
              <a:t>r=0.85</a:t>
            </a:r>
            <a:endParaRPr/>
          </a:p>
        </p:txBody>
      </p:sp>
      <p:sp>
        <p:nvSpPr>
          <p:cNvPr id="316" name="Google Shape;316;p38"/>
          <p:cNvSpPr txBox="1"/>
          <p:nvPr/>
        </p:nvSpPr>
        <p:spPr>
          <a:xfrm>
            <a:off x="5193150" y="5668875"/>
            <a:ext cx="3760200" cy="3351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ja-JP" sz="1600" b="0" i="0" u="none" strike="noStrike" cap="none">
                <a:solidFill>
                  <a:srgbClr val="000000"/>
                </a:solidFill>
                <a:latin typeface="Arial"/>
                <a:ea typeface="Arial"/>
                <a:cs typeface="Arial"/>
                <a:sym typeface="Arial"/>
              </a:rPr>
              <a:t>0%    20%    40%   60%  80%   100% </a:t>
            </a:r>
            <a:endParaRPr/>
          </a:p>
        </p:txBody>
      </p:sp>
      <p:sp>
        <p:nvSpPr>
          <p:cNvPr id="317" name="Google Shape;317;p38"/>
          <p:cNvSpPr txBox="1">
            <a:spLocks noGrp="1"/>
          </p:cNvSpPr>
          <p:nvPr>
            <p:ph type="title"/>
          </p:nvPr>
        </p:nvSpPr>
        <p:spPr>
          <a:xfrm>
            <a:off x="784701" y="338475"/>
            <a:ext cx="7768200" cy="6651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wrgc vs MD、VFI</a:t>
            </a:r>
            <a:endParaRPr/>
          </a:p>
        </p:txBody>
      </p:sp>
      <p:sp>
        <p:nvSpPr>
          <p:cNvPr id="318" name="Google Shape;318;p38"/>
          <p:cNvSpPr/>
          <p:nvPr/>
        </p:nvSpPr>
        <p:spPr>
          <a:xfrm>
            <a:off x="6937181" y="1112676"/>
            <a:ext cx="2016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2000" b="1" i="0" u="none" strike="noStrike" cap="none">
                <a:solidFill>
                  <a:schemeClr val="dk1"/>
                </a:solidFill>
                <a:latin typeface="Arial"/>
                <a:ea typeface="Arial"/>
                <a:cs typeface="Arial"/>
                <a:sym typeface="Arial"/>
              </a:rPr>
              <a:t>全症例(n=572)</a:t>
            </a:r>
            <a:endParaRPr/>
          </a:p>
        </p:txBody>
      </p:sp>
    </p:spTree>
    <p:extLst>
      <p:ext uri="{BB962C8B-B14F-4D97-AF65-F5344CB8AC3E}">
        <p14:creationId xmlns:p14="http://schemas.microsoft.com/office/powerpoint/2010/main" val="16668650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9"/>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解析方法</a:t>
            </a:r>
            <a:endParaRPr/>
          </a:p>
        </p:txBody>
      </p:sp>
      <p:sp>
        <p:nvSpPr>
          <p:cNvPr id="325" name="Google Shape;325;p39"/>
          <p:cNvSpPr txBox="1"/>
          <p:nvPr/>
        </p:nvSpPr>
        <p:spPr>
          <a:xfrm>
            <a:off x="395536" y="1552006"/>
            <a:ext cx="8640960" cy="10772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3200" b="0" i="0" u="none" strike="noStrike" cap="none">
                <a:solidFill>
                  <a:schemeClr val="dk1"/>
                </a:solidFill>
                <a:latin typeface="Arial"/>
                <a:ea typeface="Arial"/>
                <a:cs typeface="Arial"/>
                <a:sym typeface="Arial"/>
              </a:rPr>
              <a:t>病期により階層化し、</a:t>
            </a:r>
            <a:r>
              <a:rPr lang="ja-JP" sz="3200" b="0" i="0" u="none" strike="noStrike" cap="none">
                <a:solidFill>
                  <a:schemeClr val="dk1"/>
                </a:solidFill>
                <a:latin typeface="Calibri"/>
                <a:ea typeface="Calibri"/>
                <a:cs typeface="Calibri"/>
                <a:sym typeface="Calibri"/>
              </a:rPr>
              <a:t>wrgc</a:t>
            </a:r>
            <a:r>
              <a:rPr lang="ja-JP" sz="3200" b="0" i="0" u="none" strike="noStrike" cap="none">
                <a:solidFill>
                  <a:schemeClr val="dk1"/>
                </a:solidFill>
                <a:latin typeface="Arial"/>
                <a:ea typeface="Arial"/>
                <a:cs typeface="Arial"/>
                <a:sym typeface="Arial"/>
              </a:rPr>
              <a:t>と</a:t>
            </a:r>
            <a:r>
              <a:rPr lang="ja-JP" sz="3200" b="0" i="0" u="none" strike="noStrike" cap="none">
                <a:solidFill>
                  <a:schemeClr val="dk1"/>
                </a:solidFill>
                <a:latin typeface="Calibri"/>
                <a:ea typeface="Calibri"/>
                <a:cs typeface="Calibri"/>
                <a:sym typeface="Calibri"/>
              </a:rPr>
              <a:t>MD・VFI</a:t>
            </a:r>
            <a:r>
              <a:rPr lang="ja-JP" sz="3200" b="0" i="0" u="none" strike="noStrike" cap="none">
                <a:solidFill>
                  <a:schemeClr val="dk1"/>
                </a:solidFill>
                <a:latin typeface="Arial"/>
                <a:ea typeface="Arial"/>
                <a:cs typeface="Arial"/>
                <a:sym typeface="Arial"/>
              </a:rPr>
              <a:t>の相関を</a:t>
            </a:r>
            <a:endParaRPr/>
          </a:p>
          <a:p>
            <a:pPr marL="0" marR="0" lvl="0" indent="0" algn="l" rtl="0">
              <a:lnSpc>
                <a:spcPct val="100000"/>
              </a:lnSpc>
              <a:spcBef>
                <a:spcPts val="0"/>
              </a:spcBef>
              <a:spcAft>
                <a:spcPts val="0"/>
              </a:spcAft>
              <a:buClr>
                <a:schemeClr val="dk1"/>
              </a:buClr>
              <a:buFont typeface="Arial"/>
              <a:buNone/>
            </a:pPr>
            <a:r>
              <a:rPr lang="ja-JP" sz="3200" b="0" i="0" u="none" strike="noStrike" cap="none">
                <a:solidFill>
                  <a:schemeClr val="dk1"/>
                </a:solidFill>
                <a:latin typeface="Arial"/>
                <a:ea typeface="Arial"/>
                <a:cs typeface="Arial"/>
                <a:sym typeface="Arial"/>
              </a:rPr>
              <a:t>解析した</a:t>
            </a:r>
            <a:endParaRPr/>
          </a:p>
        </p:txBody>
      </p:sp>
      <p:sp>
        <p:nvSpPr>
          <p:cNvPr id="326" name="Google Shape;326;p39"/>
          <p:cNvSpPr/>
          <p:nvPr/>
        </p:nvSpPr>
        <p:spPr>
          <a:xfrm>
            <a:off x="1187624" y="3337035"/>
            <a:ext cx="4628191"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2800" b="0" i="0" u="none" strike="noStrike" cap="none">
                <a:solidFill>
                  <a:schemeClr val="dk1"/>
                </a:solidFill>
                <a:latin typeface="Arial"/>
                <a:ea typeface="Arial"/>
                <a:cs typeface="Arial"/>
                <a:sym typeface="Arial"/>
              </a:rPr>
              <a:t>早期緑内障</a:t>
            </a:r>
            <a:r>
              <a:rPr lang="ja-JP" sz="2800" b="0" i="0" u="none" strike="noStrike" cap="none">
                <a:solidFill>
                  <a:schemeClr val="dk1"/>
                </a:solidFill>
                <a:latin typeface="Calibri"/>
                <a:ea typeface="Calibri"/>
                <a:cs typeface="Calibri"/>
                <a:sym typeface="Calibri"/>
              </a:rPr>
              <a:t>(MD＞-6dB)</a:t>
            </a:r>
            <a:endParaRPr/>
          </a:p>
        </p:txBody>
      </p:sp>
      <p:sp>
        <p:nvSpPr>
          <p:cNvPr id="327" name="Google Shape;327;p39"/>
          <p:cNvSpPr/>
          <p:nvPr/>
        </p:nvSpPr>
        <p:spPr>
          <a:xfrm>
            <a:off x="1187625" y="4237218"/>
            <a:ext cx="5544616"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2800" b="0" i="0" u="none" strike="noStrike" cap="none">
                <a:solidFill>
                  <a:schemeClr val="dk1"/>
                </a:solidFill>
                <a:latin typeface="Arial"/>
                <a:ea typeface="Arial"/>
                <a:cs typeface="Arial"/>
                <a:sym typeface="Arial"/>
              </a:rPr>
              <a:t>中期緑内障</a:t>
            </a:r>
            <a:r>
              <a:rPr lang="ja-JP" sz="2800" b="0" i="0" u="none" strike="noStrike" cap="none">
                <a:solidFill>
                  <a:schemeClr val="dk1"/>
                </a:solidFill>
                <a:latin typeface="Calibri"/>
                <a:ea typeface="Calibri"/>
                <a:cs typeface="Calibri"/>
                <a:sym typeface="Calibri"/>
              </a:rPr>
              <a:t>(-6dB≧MD≧-12dB)</a:t>
            </a:r>
            <a:endParaRPr/>
          </a:p>
        </p:txBody>
      </p:sp>
      <p:sp>
        <p:nvSpPr>
          <p:cNvPr id="328" name="Google Shape;328;p39"/>
          <p:cNvSpPr/>
          <p:nvPr/>
        </p:nvSpPr>
        <p:spPr>
          <a:xfrm>
            <a:off x="1187624" y="5137399"/>
            <a:ext cx="4680520"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2800" b="0" i="0" u="none" strike="noStrike" cap="none">
                <a:solidFill>
                  <a:schemeClr val="dk1"/>
                </a:solidFill>
                <a:latin typeface="Arial"/>
                <a:ea typeface="Arial"/>
                <a:cs typeface="Arial"/>
                <a:sym typeface="Arial"/>
              </a:rPr>
              <a:t>後期緑内障</a:t>
            </a:r>
            <a:r>
              <a:rPr lang="ja-JP" sz="2800" b="0" i="0" u="none" strike="noStrike" cap="none">
                <a:solidFill>
                  <a:schemeClr val="dk1"/>
                </a:solidFill>
                <a:latin typeface="Calibri"/>
                <a:ea typeface="Calibri"/>
                <a:cs typeface="Calibri"/>
                <a:sym typeface="Calibri"/>
              </a:rPr>
              <a:t>(-12dB＞MD)</a:t>
            </a:r>
            <a:endParaRPr/>
          </a:p>
        </p:txBody>
      </p:sp>
      <p:sp>
        <p:nvSpPr>
          <p:cNvPr id="329" name="Google Shape;329;p39"/>
          <p:cNvSpPr/>
          <p:nvPr/>
        </p:nvSpPr>
        <p:spPr>
          <a:xfrm>
            <a:off x="6772061" y="3347075"/>
            <a:ext cx="1616363"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335</a:t>
            </a:r>
            <a:r>
              <a:rPr lang="ja-JP" sz="2800" b="0" i="0" u="none" strike="noStrike" cap="none">
                <a:solidFill>
                  <a:schemeClr val="dk1"/>
                </a:solidFill>
                <a:latin typeface="Arial"/>
                <a:ea typeface="Arial"/>
                <a:cs typeface="Arial"/>
                <a:sym typeface="Arial"/>
              </a:rPr>
              <a:t>眼</a:t>
            </a:r>
            <a:endParaRPr/>
          </a:p>
        </p:txBody>
      </p:sp>
      <p:sp>
        <p:nvSpPr>
          <p:cNvPr id="330" name="Google Shape;330;p39"/>
          <p:cNvSpPr/>
          <p:nvPr/>
        </p:nvSpPr>
        <p:spPr>
          <a:xfrm>
            <a:off x="6772062" y="4236082"/>
            <a:ext cx="1472346"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118</a:t>
            </a:r>
            <a:r>
              <a:rPr lang="ja-JP" sz="2800" b="0" i="0" u="none" strike="noStrike" cap="none">
                <a:solidFill>
                  <a:schemeClr val="dk1"/>
                </a:solidFill>
                <a:latin typeface="Arial"/>
                <a:ea typeface="Arial"/>
                <a:cs typeface="Arial"/>
                <a:sym typeface="Arial"/>
              </a:rPr>
              <a:t>眼</a:t>
            </a:r>
            <a:endParaRPr/>
          </a:p>
        </p:txBody>
      </p:sp>
      <p:sp>
        <p:nvSpPr>
          <p:cNvPr id="331" name="Google Shape;331;p39"/>
          <p:cNvSpPr/>
          <p:nvPr/>
        </p:nvSpPr>
        <p:spPr>
          <a:xfrm>
            <a:off x="6772062" y="5132373"/>
            <a:ext cx="1472346"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119</a:t>
            </a:r>
            <a:r>
              <a:rPr lang="ja-JP" sz="2800" b="0" i="0" u="none" strike="noStrike" cap="none">
                <a:solidFill>
                  <a:schemeClr val="dk1"/>
                </a:solidFill>
                <a:latin typeface="Arial"/>
                <a:ea typeface="Arial"/>
                <a:cs typeface="Arial"/>
                <a:sym typeface="Arial"/>
              </a:rPr>
              <a:t>眼</a:t>
            </a:r>
            <a:endParaRPr/>
          </a:p>
        </p:txBody>
      </p:sp>
    </p:spTree>
    <p:extLst>
      <p:ext uri="{BB962C8B-B14F-4D97-AF65-F5344CB8AC3E}">
        <p14:creationId xmlns:p14="http://schemas.microsoft.com/office/powerpoint/2010/main" val="26798363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40" descr="vfivswRGC.early1.png"/>
          <p:cNvPicPr preferRelativeResize="0"/>
          <p:nvPr/>
        </p:nvPicPr>
        <p:blipFill rotWithShape="1">
          <a:blip r:embed="rId3">
            <a:alphaModFix/>
          </a:blip>
          <a:srcRect/>
          <a:stretch/>
        </p:blipFill>
        <p:spPr>
          <a:xfrm>
            <a:off x="4377725" y="1136900"/>
            <a:ext cx="4599081" cy="5606261"/>
          </a:xfrm>
          <a:prstGeom prst="rect">
            <a:avLst/>
          </a:prstGeom>
          <a:noFill/>
          <a:ln>
            <a:noFill/>
          </a:ln>
        </p:spPr>
      </p:pic>
      <p:pic>
        <p:nvPicPr>
          <p:cNvPr id="337" name="Google Shape;337;p40" descr="mdvswrgc.early1.png"/>
          <p:cNvPicPr preferRelativeResize="0"/>
          <p:nvPr/>
        </p:nvPicPr>
        <p:blipFill rotWithShape="1">
          <a:blip r:embed="rId4">
            <a:alphaModFix/>
          </a:blip>
          <a:srcRect/>
          <a:stretch/>
        </p:blipFill>
        <p:spPr>
          <a:xfrm>
            <a:off x="77425" y="1113100"/>
            <a:ext cx="4505654" cy="5629966"/>
          </a:xfrm>
          <a:prstGeom prst="rect">
            <a:avLst/>
          </a:prstGeom>
          <a:noFill/>
          <a:ln>
            <a:noFill/>
          </a:ln>
        </p:spPr>
      </p:pic>
      <p:sp>
        <p:nvSpPr>
          <p:cNvPr id="338" name="Google Shape;338;p40"/>
          <p:cNvSpPr txBox="1"/>
          <p:nvPr/>
        </p:nvSpPr>
        <p:spPr>
          <a:xfrm>
            <a:off x="5050726" y="5700825"/>
            <a:ext cx="3569700" cy="400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75%       85%       95%      105% </a:t>
            </a:r>
            <a:endParaRPr/>
          </a:p>
        </p:txBody>
      </p:sp>
      <p:sp>
        <p:nvSpPr>
          <p:cNvPr id="339" name="Google Shape;339;p40"/>
          <p:cNvSpPr txBox="1"/>
          <p:nvPr/>
        </p:nvSpPr>
        <p:spPr>
          <a:xfrm>
            <a:off x="2610899" y="4824614"/>
            <a:ext cx="1303800" cy="5604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ja-JP" sz="2800" b="0" i="0" u="none" strike="noStrike" cap="none">
                <a:solidFill>
                  <a:srgbClr val="000000"/>
                </a:solidFill>
                <a:latin typeface="Arial"/>
                <a:ea typeface="Arial"/>
                <a:cs typeface="Arial"/>
                <a:sym typeface="Arial"/>
              </a:rPr>
              <a:t>r=0.65 </a:t>
            </a:r>
            <a:endParaRPr/>
          </a:p>
          <a:p>
            <a:pPr marL="0" marR="0" lvl="0" indent="0" algn="l" rtl="0">
              <a:lnSpc>
                <a:spcPct val="100000"/>
              </a:lnSpc>
              <a:spcBef>
                <a:spcPts val="0"/>
              </a:spcBef>
              <a:spcAft>
                <a:spcPts val="0"/>
              </a:spcAft>
              <a:buClr>
                <a:srgbClr val="000000"/>
              </a:buClr>
              <a:buFont typeface="Arial"/>
              <a:buNone/>
            </a:pPr>
            <a:r>
              <a:rPr lang="ja-JP" sz="28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Clr>
                <a:srgbClr val="000000"/>
              </a:buClr>
              <a:buFont typeface="Arial"/>
              <a:buNone/>
            </a:pPr>
            <a:endParaRPr sz="2800" b="1" i="0" u="none" strike="noStrike" cap="none">
              <a:solidFill>
                <a:srgbClr val="000000"/>
              </a:solidFill>
              <a:latin typeface="Calibri"/>
              <a:ea typeface="Calibri"/>
              <a:cs typeface="Calibri"/>
              <a:sym typeface="Calibri"/>
            </a:endParaRPr>
          </a:p>
        </p:txBody>
      </p:sp>
      <p:sp>
        <p:nvSpPr>
          <p:cNvPr id="340" name="Google Shape;340;p40"/>
          <p:cNvSpPr txBox="1"/>
          <p:nvPr/>
        </p:nvSpPr>
        <p:spPr>
          <a:xfrm>
            <a:off x="7103406" y="4847563"/>
            <a:ext cx="1278000" cy="5145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r=</a:t>
            </a:r>
            <a:r>
              <a:rPr lang="ja-JP" sz="2800" b="0" i="0" u="none" strike="noStrike" cap="none">
                <a:solidFill>
                  <a:srgbClr val="000000"/>
                </a:solidFill>
                <a:latin typeface="Arial"/>
                <a:ea typeface="Arial"/>
                <a:cs typeface="Arial"/>
                <a:sym typeface="Arial"/>
              </a:rPr>
              <a:t> 0.62</a:t>
            </a:r>
            <a:endParaRPr/>
          </a:p>
        </p:txBody>
      </p:sp>
      <p:sp>
        <p:nvSpPr>
          <p:cNvPr id="341" name="Google Shape;341;p40"/>
          <p:cNvSpPr txBox="1">
            <a:spLocks noGrp="1"/>
          </p:cNvSpPr>
          <p:nvPr>
            <p:ph type="title"/>
          </p:nvPr>
        </p:nvSpPr>
        <p:spPr>
          <a:xfrm>
            <a:off x="858775" y="338425"/>
            <a:ext cx="7961700" cy="6651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wrgc vs MD、VFI</a:t>
            </a:r>
            <a:endParaRPr/>
          </a:p>
        </p:txBody>
      </p:sp>
      <p:sp>
        <p:nvSpPr>
          <p:cNvPr id="342" name="Google Shape;342;p40"/>
          <p:cNvSpPr/>
          <p:nvPr/>
        </p:nvSpPr>
        <p:spPr>
          <a:xfrm>
            <a:off x="6300167" y="1343576"/>
            <a:ext cx="2520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2000" b="1" i="0" u="none" strike="noStrike" cap="none">
                <a:solidFill>
                  <a:schemeClr val="dk1"/>
                </a:solidFill>
                <a:latin typeface="Arial"/>
                <a:ea typeface="Arial"/>
                <a:cs typeface="Arial"/>
                <a:sym typeface="Arial"/>
              </a:rPr>
              <a:t>早期緑内障(n=335)</a:t>
            </a:r>
            <a:endParaRPr/>
          </a:p>
        </p:txBody>
      </p:sp>
    </p:spTree>
    <p:extLst>
      <p:ext uri="{BB962C8B-B14F-4D97-AF65-F5344CB8AC3E}">
        <p14:creationId xmlns:p14="http://schemas.microsoft.com/office/powerpoint/2010/main" val="2931928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41" descr="vfivswRGC.mode1.png"/>
          <p:cNvPicPr preferRelativeResize="0"/>
          <p:nvPr/>
        </p:nvPicPr>
        <p:blipFill rotWithShape="1">
          <a:blip r:embed="rId3">
            <a:alphaModFix/>
          </a:blip>
          <a:srcRect/>
          <a:stretch/>
        </p:blipFill>
        <p:spPr>
          <a:xfrm>
            <a:off x="4426275" y="1105350"/>
            <a:ext cx="4581254" cy="5397946"/>
          </a:xfrm>
          <a:prstGeom prst="rect">
            <a:avLst/>
          </a:prstGeom>
          <a:noFill/>
          <a:ln>
            <a:noFill/>
          </a:ln>
        </p:spPr>
      </p:pic>
      <p:pic>
        <p:nvPicPr>
          <p:cNvPr id="348" name="Google Shape;348;p41" descr="mdvswRGC.mode1.png"/>
          <p:cNvPicPr preferRelativeResize="0"/>
          <p:nvPr/>
        </p:nvPicPr>
        <p:blipFill rotWithShape="1">
          <a:blip r:embed="rId4">
            <a:alphaModFix/>
          </a:blip>
          <a:srcRect/>
          <a:stretch/>
        </p:blipFill>
        <p:spPr>
          <a:xfrm>
            <a:off x="161250" y="1105350"/>
            <a:ext cx="4490218" cy="5397946"/>
          </a:xfrm>
          <a:prstGeom prst="rect">
            <a:avLst/>
          </a:prstGeom>
          <a:noFill/>
          <a:ln>
            <a:noFill/>
          </a:ln>
        </p:spPr>
      </p:pic>
      <p:sp>
        <p:nvSpPr>
          <p:cNvPr id="349" name="Google Shape;349;p41"/>
          <p:cNvSpPr txBox="1"/>
          <p:nvPr/>
        </p:nvSpPr>
        <p:spPr>
          <a:xfrm>
            <a:off x="1271901" y="2597724"/>
            <a:ext cx="1296000" cy="5127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r=</a:t>
            </a:r>
            <a:r>
              <a:rPr lang="ja-JP" sz="2800" b="0" i="0" u="none" strike="noStrike" cap="none">
                <a:solidFill>
                  <a:srgbClr val="000000"/>
                </a:solidFill>
                <a:latin typeface="Arial"/>
                <a:ea typeface="Arial"/>
                <a:cs typeface="Arial"/>
                <a:sym typeface="Arial"/>
              </a:rPr>
              <a:t>0.48</a:t>
            </a:r>
            <a:endParaRPr/>
          </a:p>
        </p:txBody>
      </p:sp>
      <p:sp>
        <p:nvSpPr>
          <p:cNvPr id="350" name="Google Shape;350;p41"/>
          <p:cNvSpPr txBox="1"/>
          <p:nvPr/>
        </p:nvSpPr>
        <p:spPr>
          <a:xfrm>
            <a:off x="5150148" y="5490752"/>
            <a:ext cx="3766500" cy="400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50%  60%  70%   80%   90% 100% </a:t>
            </a:r>
            <a:endParaRPr/>
          </a:p>
        </p:txBody>
      </p:sp>
      <p:sp>
        <p:nvSpPr>
          <p:cNvPr id="351" name="Google Shape;351;p41"/>
          <p:cNvSpPr txBox="1"/>
          <p:nvPr/>
        </p:nvSpPr>
        <p:spPr>
          <a:xfrm>
            <a:off x="5538099" y="2597736"/>
            <a:ext cx="1412400" cy="5127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r=</a:t>
            </a:r>
            <a:r>
              <a:rPr lang="ja-JP" sz="2800" b="0" i="0" u="none" strike="noStrike" cap="none">
                <a:solidFill>
                  <a:srgbClr val="000000"/>
                </a:solidFill>
                <a:latin typeface="Arial"/>
                <a:ea typeface="Arial"/>
                <a:cs typeface="Arial"/>
                <a:sym typeface="Arial"/>
              </a:rPr>
              <a:t>0.38</a:t>
            </a:r>
            <a:endParaRPr/>
          </a:p>
        </p:txBody>
      </p:sp>
      <p:sp>
        <p:nvSpPr>
          <p:cNvPr id="352" name="Google Shape;352;p41"/>
          <p:cNvSpPr txBox="1"/>
          <p:nvPr/>
        </p:nvSpPr>
        <p:spPr>
          <a:xfrm>
            <a:off x="590950" y="440200"/>
            <a:ext cx="8123400" cy="6651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wrgc vs MD、VFI</a:t>
            </a:r>
            <a:endParaRPr/>
          </a:p>
        </p:txBody>
      </p:sp>
      <p:sp>
        <p:nvSpPr>
          <p:cNvPr id="353" name="Google Shape;353;p41"/>
          <p:cNvSpPr/>
          <p:nvPr/>
        </p:nvSpPr>
        <p:spPr>
          <a:xfrm>
            <a:off x="6300553" y="1281953"/>
            <a:ext cx="2520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2000" b="1" i="0" u="none" strike="noStrike" cap="none">
                <a:solidFill>
                  <a:schemeClr val="dk1"/>
                </a:solidFill>
                <a:latin typeface="Arial"/>
                <a:ea typeface="Arial"/>
                <a:cs typeface="Arial"/>
                <a:sym typeface="Arial"/>
              </a:rPr>
              <a:t>中期緑内障(n=118)</a:t>
            </a:r>
            <a:endParaRPr/>
          </a:p>
        </p:txBody>
      </p:sp>
    </p:spTree>
    <p:extLst>
      <p:ext uri="{BB962C8B-B14F-4D97-AF65-F5344CB8AC3E}">
        <p14:creationId xmlns:p14="http://schemas.microsoft.com/office/powerpoint/2010/main" val="34431255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p42" descr="vfivswRGC.advence1.png"/>
          <p:cNvPicPr preferRelativeResize="0"/>
          <p:nvPr/>
        </p:nvPicPr>
        <p:blipFill rotWithShape="1">
          <a:blip r:embed="rId3">
            <a:alphaModFix/>
          </a:blip>
          <a:srcRect/>
          <a:stretch/>
        </p:blipFill>
        <p:spPr>
          <a:xfrm>
            <a:off x="4330650" y="1140950"/>
            <a:ext cx="4665389" cy="5126587"/>
          </a:xfrm>
          <a:prstGeom prst="rect">
            <a:avLst/>
          </a:prstGeom>
          <a:noFill/>
          <a:ln>
            <a:noFill/>
          </a:ln>
        </p:spPr>
      </p:pic>
      <p:pic>
        <p:nvPicPr>
          <p:cNvPr id="359" name="Google Shape;359;p42" descr="mdvswRGC.advence1.png"/>
          <p:cNvPicPr preferRelativeResize="0"/>
          <p:nvPr/>
        </p:nvPicPr>
        <p:blipFill rotWithShape="1">
          <a:blip r:embed="rId4">
            <a:alphaModFix/>
          </a:blip>
          <a:srcRect/>
          <a:stretch/>
        </p:blipFill>
        <p:spPr>
          <a:xfrm>
            <a:off x="68275" y="1137825"/>
            <a:ext cx="4583343" cy="5132811"/>
          </a:xfrm>
          <a:prstGeom prst="rect">
            <a:avLst/>
          </a:prstGeom>
          <a:noFill/>
          <a:ln>
            <a:noFill/>
          </a:ln>
        </p:spPr>
      </p:pic>
      <p:sp>
        <p:nvSpPr>
          <p:cNvPr id="360" name="Google Shape;360;p42"/>
          <p:cNvSpPr txBox="1"/>
          <p:nvPr/>
        </p:nvSpPr>
        <p:spPr>
          <a:xfrm>
            <a:off x="5133101" y="5313750"/>
            <a:ext cx="4011000" cy="3387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ja-JP" sz="1600" b="0" i="0" u="none" strike="noStrike" cap="none">
                <a:solidFill>
                  <a:srgbClr val="000000"/>
                </a:solidFill>
                <a:latin typeface="Arial"/>
                <a:ea typeface="Arial"/>
                <a:cs typeface="Arial"/>
                <a:sym typeface="Arial"/>
              </a:rPr>
              <a:t>0%        20%       40%      60％       80%</a:t>
            </a:r>
            <a:endParaRPr/>
          </a:p>
        </p:txBody>
      </p:sp>
      <p:sp>
        <p:nvSpPr>
          <p:cNvPr id="361" name="Google Shape;361;p42"/>
          <p:cNvSpPr txBox="1"/>
          <p:nvPr/>
        </p:nvSpPr>
        <p:spPr>
          <a:xfrm>
            <a:off x="1044789" y="2917395"/>
            <a:ext cx="1315800" cy="5040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r=</a:t>
            </a:r>
            <a:r>
              <a:rPr lang="ja-JP" sz="2800" b="0" i="0" u="none" strike="noStrike" cap="none">
                <a:solidFill>
                  <a:srgbClr val="000000"/>
                </a:solidFill>
                <a:latin typeface="Arial"/>
                <a:ea typeface="Arial"/>
                <a:cs typeface="Arial"/>
                <a:sym typeface="Arial"/>
              </a:rPr>
              <a:t>0.77</a:t>
            </a:r>
            <a:endParaRPr/>
          </a:p>
        </p:txBody>
      </p:sp>
      <p:sp>
        <p:nvSpPr>
          <p:cNvPr id="362" name="Google Shape;362;p42"/>
          <p:cNvSpPr txBox="1"/>
          <p:nvPr/>
        </p:nvSpPr>
        <p:spPr>
          <a:xfrm>
            <a:off x="5420736" y="2917394"/>
            <a:ext cx="1251000" cy="5040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r=</a:t>
            </a:r>
            <a:r>
              <a:rPr lang="ja-JP" sz="2800" b="0" i="0" u="none" strike="noStrike" cap="none">
                <a:solidFill>
                  <a:srgbClr val="000000"/>
                </a:solidFill>
                <a:latin typeface="Arial"/>
                <a:ea typeface="Arial"/>
                <a:cs typeface="Arial"/>
                <a:sym typeface="Arial"/>
              </a:rPr>
              <a:t>0.83</a:t>
            </a:r>
            <a:endParaRPr/>
          </a:p>
        </p:txBody>
      </p:sp>
      <p:sp>
        <p:nvSpPr>
          <p:cNvPr id="363" name="Google Shape;363;p42"/>
          <p:cNvSpPr/>
          <p:nvPr/>
        </p:nvSpPr>
        <p:spPr>
          <a:xfrm>
            <a:off x="6671730" y="1300982"/>
            <a:ext cx="2472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2000" b="1" i="0" u="none" strike="noStrike" cap="none">
                <a:solidFill>
                  <a:schemeClr val="dk1"/>
                </a:solidFill>
                <a:latin typeface="Arial"/>
                <a:ea typeface="Arial"/>
                <a:cs typeface="Arial"/>
                <a:sym typeface="Arial"/>
              </a:rPr>
              <a:t>後期緑内障(n=119)</a:t>
            </a:r>
            <a:endParaRPr/>
          </a:p>
        </p:txBody>
      </p:sp>
      <p:sp>
        <p:nvSpPr>
          <p:cNvPr id="364" name="Google Shape;364;p42"/>
          <p:cNvSpPr txBox="1"/>
          <p:nvPr/>
        </p:nvSpPr>
        <p:spPr>
          <a:xfrm>
            <a:off x="953598" y="332550"/>
            <a:ext cx="7378869" cy="665163"/>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wrgc vs MD、VFI</a:t>
            </a:r>
            <a:endParaRPr/>
          </a:p>
        </p:txBody>
      </p:sp>
    </p:spTree>
    <p:extLst>
      <p:ext uri="{BB962C8B-B14F-4D97-AF65-F5344CB8AC3E}">
        <p14:creationId xmlns:p14="http://schemas.microsoft.com/office/powerpoint/2010/main" val="4148235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D33EC-35FC-8749-B052-FB973B3DFD21}"/>
              </a:ext>
            </a:extLst>
          </p:cNvPr>
          <p:cNvSpPr>
            <a:spLocks noGrp="1"/>
          </p:cNvSpPr>
          <p:nvPr>
            <p:ph type="title"/>
          </p:nvPr>
        </p:nvSpPr>
        <p:spPr/>
        <p:txBody>
          <a:bodyPr/>
          <a:lstStyle/>
          <a:p>
            <a:r>
              <a:rPr lang="ja-JP" altLang="en-US"/>
              <a:t>緑内障の定義</a:t>
            </a:r>
            <a:endParaRPr lang="en-US" dirty="0"/>
          </a:p>
        </p:txBody>
      </p:sp>
      <p:sp>
        <p:nvSpPr>
          <p:cNvPr id="3" name="Text Placeholder 2">
            <a:extLst>
              <a:ext uri="{FF2B5EF4-FFF2-40B4-BE49-F238E27FC236}">
                <a16:creationId xmlns:a16="http://schemas.microsoft.com/office/drawing/2014/main" id="{6D7AA84E-6570-9945-A11C-195D0D2BBB60}"/>
              </a:ext>
            </a:extLst>
          </p:cNvPr>
          <p:cNvSpPr>
            <a:spLocks noGrp="1"/>
          </p:cNvSpPr>
          <p:nvPr>
            <p:ph type="body" idx="1"/>
          </p:nvPr>
        </p:nvSpPr>
        <p:spPr/>
        <p:txBody>
          <a:bodyPr/>
          <a:lstStyle/>
          <a:p>
            <a:pPr>
              <a:lnSpc>
                <a:spcPct val="150000"/>
              </a:lnSpc>
            </a:pPr>
            <a:r>
              <a:rPr lang="ja-JP" altLang="en-US"/>
              <a:t>緑内障は，視神経と視野に特徴的変化を有し，通常，眼圧を十分に下降させることにより視神経障害を改善もしくは抑制しうる眼の機能的構造的異常を特徴とする疾患である．</a:t>
            </a:r>
            <a:endParaRPr lang="en-US" altLang="ja-JP" dirty="0"/>
          </a:p>
          <a:p>
            <a:pPr marL="50800" indent="0">
              <a:buNone/>
            </a:pPr>
            <a:r>
              <a:rPr lang="ja-JP" altLang="en-US"/>
              <a:t>　</a:t>
            </a:r>
            <a:endParaRPr lang="en-US" altLang="ja-JP" dirty="0"/>
          </a:p>
          <a:p>
            <a:pPr marL="50800" indent="0">
              <a:buNone/>
            </a:pPr>
            <a:r>
              <a:rPr lang="ja-JP" altLang="en-US"/>
              <a:t>　</a:t>
            </a:r>
            <a:r>
              <a:rPr lang="en-US" altLang="ja-JP" dirty="0"/>
              <a:t>【</a:t>
            </a:r>
            <a:r>
              <a:rPr lang="ja-JP" altLang="en-US"/>
              <a:t>緑内障ガイドライン第</a:t>
            </a:r>
            <a:r>
              <a:rPr lang="en-US" altLang="ja-JP" dirty="0"/>
              <a:t>4</a:t>
            </a:r>
            <a:r>
              <a:rPr lang="ja-JP" altLang="en-US"/>
              <a:t>版</a:t>
            </a:r>
            <a:r>
              <a:rPr lang="en-US" altLang="ja-JP" dirty="0"/>
              <a:t>】</a:t>
            </a:r>
            <a:endParaRPr lang="ja-JP" altLang="en-US"/>
          </a:p>
          <a:p>
            <a:endParaRPr lang="en-US" dirty="0"/>
          </a:p>
        </p:txBody>
      </p:sp>
    </p:spTree>
    <p:extLst>
      <p:ext uri="{BB962C8B-B14F-4D97-AF65-F5344CB8AC3E}">
        <p14:creationId xmlns:p14="http://schemas.microsoft.com/office/powerpoint/2010/main" val="1339451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3"/>
          <p:cNvSpPr txBox="1">
            <a:spLocks noGrp="1"/>
          </p:cNvSpPr>
          <p:nvPr>
            <p:ph type="title"/>
          </p:nvPr>
        </p:nvSpPr>
        <p:spPr>
          <a:xfrm>
            <a:off x="1428750" y="339489"/>
            <a:ext cx="6286500" cy="6648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altLang="en-US" sz="3959"/>
              <a:t>小括</a:t>
            </a:r>
            <a:endParaRPr dirty="0"/>
          </a:p>
        </p:txBody>
      </p:sp>
      <p:sp>
        <p:nvSpPr>
          <p:cNvPr id="371" name="Google Shape;371;p43"/>
          <p:cNvSpPr/>
          <p:nvPr/>
        </p:nvSpPr>
        <p:spPr>
          <a:xfrm>
            <a:off x="485111" y="2060848"/>
            <a:ext cx="8683767"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3200" b="0" i="0" u="none" strike="noStrike" cap="none">
                <a:solidFill>
                  <a:schemeClr val="dk1"/>
                </a:solidFill>
                <a:latin typeface="Calibri"/>
                <a:ea typeface="Calibri"/>
                <a:cs typeface="Calibri"/>
                <a:sym typeface="Calibri"/>
              </a:rPr>
              <a:t>wrgcは、緑内障全病期で</a:t>
            </a:r>
            <a:r>
              <a:rPr lang="ja-JP" altLang="en-US" sz="3200">
                <a:solidFill>
                  <a:schemeClr val="dk1"/>
                </a:solidFill>
                <a:latin typeface="Calibri"/>
                <a:ea typeface="Calibri"/>
                <a:cs typeface="Calibri"/>
                <a:sym typeface="Calibri"/>
              </a:rPr>
              <a:t>は</a:t>
            </a:r>
            <a:r>
              <a:rPr lang="ja-JP" sz="3200" b="0" i="0" u="none" strike="noStrike" cap="none">
                <a:solidFill>
                  <a:schemeClr val="dk1"/>
                </a:solidFill>
                <a:latin typeface="Calibri"/>
                <a:ea typeface="Calibri"/>
                <a:cs typeface="Calibri"/>
                <a:sym typeface="Calibri"/>
              </a:rPr>
              <a:t>強い相関</a:t>
            </a:r>
            <a:endParaRPr dirty="0"/>
          </a:p>
        </p:txBody>
      </p:sp>
      <p:sp>
        <p:nvSpPr>
          <p:cNvPr id="372" name="Google Shape;372;p43"/>
          <p:cNvSpPr/>
          <p:nvPr/>
        </p:nvSpPr>
        <p:spPr>
          <a:xfrm>
            <a:off x="485111" y="3645024"/>
            <a:ext cx="7772923"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3200" b="0" i="0" u="none" strike="noStrike" cap="none">
                <a:solidFill>
                  <a:schemeClr val="dk1"/>
                </a:solidFill>
                <a:latin typeface="Calibri"/>
                <a:ea typeface="Calibri"/>
                <a:cs typeface="Calibri"/>
                <a:sym typeface="Calibri"/>
              </a:rPr>
              <a:t>wrgcと緑内障病期別　</a:t>
            </a:r>
            <a:r>
              <a:rPr lang="ja-JP" sz="3600" b="0" i="0" u="none" strike="noStrike" cap="none">
                <a:solidFill>
                  <a:schemeClr val="dk1"/>
                </a:solidFill>
                <a:latin typeface="Calibri"/>
                <a:ea typeface="Calibri"/>
                <a:cs typeface="Calibri"/>
                <a:sym typeface="Calibri"/>
              </a:rPr>
              <a:t>後期</a:t>
            </a:r>
            <a:r>
              <a:rPr lang="ja-JP" sz="3200" b="0" i="0" u="none" strike="noStrike" cap="none">
                <a:solidFill>
                  <a:schemeClr val="dk1"/>
                </a:solidFill>
                <a:latin typeface="Calibri"/>
                <a:ea typeface="Calibri"/>
                <a:cs typeface="Calibri"/>
                <a:sym typeface="Calibri"/>
              </a:rPr>
              <a:t>＞早期≫</a:t>
            </a:r>
            <a:r>
              <a:rPr lang="ja-JP" sz="2800" b="0" i="0" u="none" strike="noStrike" cap="none">
                <a:solidFill>
                  <a:schemeClr val="dk1"/>
                </a:solidFill>
                <a:latin typeface="Calibri"/>
                <a:ea typeface="Calibri"/>
                <a:cs typeface="Calibri"/>
                <a:sym typeface="Calibri"/>
              </a:rPr>
              <a:t>中期</a:t>
            </a:r>
            <a:endParaRPr dirty="0"/>
          </a:p>
        </p:txBody>
      </p:sp>
    </p:spTree>
    <p:extLst>
      <p:ext uri="{BB962C8B-B14F-4D97-AF65-F5344CB8AC3E}">
        <p14:creationId xmlns:p14="http://schemas.microsoft.com/office/powerpoint/2010/main" val="3288108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377"/>
        <p:cNvGrpSpPr/>
        <p:nvPr/>
      </p:nvGrpSpPr>
      <p:grpSpPr>
        <a:xfrm>
          <a:off x="0" y="0"/>
          <a:ext cx="0" cy="0"/>
          <a:chOff x="0" y="0"/>
          <a:chExt cx="0" cy="0"/>
        </a:xfrm>
      </p:grpSpPr>
      <p:pic>
        <p:nvPicPr>
          <p:cNvPr id="378" name="Google Shape;378;p44"/>
          <p:cNvPicPr preferRelativeResize="0"/>
          <p:nvPr/>
        </p:nvPicPr>
        <p:blipFill rotWithShape="1">
          <a:blip r:embed="rId3">
            <a:alphaModFix/>
          </a:blip>
          <a:srcRect/>
          <a:stretch/>
        </p:blipFill>
        <p:spPr>
          <a:xfrm>
            <a:off x="899592" y="1704200"/>
            <a:ext cx="7586739" cy="4173996"/>
          </a:xfrm>
          <a:prstGeom prst="rect">
            <a:avLst/>
          </a:prstGeom>
          <a:noFill/>
          <a:ln>
            <a:noFill/>
          </a:ln>
        </p:spPr>
      </p:pic>
      <p:sp>
        <p:nvSpPr>
          <p:cNvPr id="379" name="Google Shape;379;p44"/>
          <p:cNvSpPr txBox="1"/>
          <p:nvPr/>
        </p:nvSpPr>
        <p:spPr>
          <a:xfrm>
            <a:off x="3735715" y="1242537"/>
            <a:ext cx="1672574"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b="1" i="0" u="none" strike="noStrike" cap="none">
                <a:solidFill>
                  <a:schemeClr val="dk1"/>
                </a:solidFill>
                <a:latin typeface="Calibri"/>
                <a:ea typeface="Calibri"/>
                <a:cs typeface="Calibri"/>
                <a:sym typeface="Calibri"/>
              </a:rPr>
              <a:t>Bland Altman法</a:t>
            </a:r>
            <a:endParaRPr/>
          </a:p>
        </p:txBody>
      </p:sp>
      <p:sp>
        <p:nvSpPr>
          <p:cNvPr id="380" name="Google Shape;380;p44"/>
          <p:cNvSpPr txBox="1">
            <a:spLocks noGrp="1"/>
          </p:cNvSpPr>
          <p:nvPr>
            <p:ph type="title"/>
          </p:nvPr>
        </p:nvSpPr>
        <p:spPr>
          <a:xfrm>
            <a:off x="1428750" y="230188"/>
            <a:ext cx="6286500" cy="6651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3600" b="0" i="0" u="none" strike="noStrike" cap="none">
                <a:solidFill>
                  <a:schemeClr val="dk1"/>
                </a:solidFill>
                <a:latin typeface="Calibri"/>
                <a:ea typeface="Calibri"/>
                <a:cs typeface="Calibri"/>
                <a:sym typeface="Calibri"/>
              </a:rPr>
              <a:t>考察・RGC_OCT、RGC_HFA</a:t>
            </a:r>
            <a:endParaRPr/>
          </a:p>
        </p:txBody>
      </p:sp>
      <p:sp>
        <p:nvSpPr>
          <p:cNvPr id="381" name="Google Shape;381;p44"/>
          <p:cNvSpPr txBox="1"/>
          <p:nvPr/>
        </p:nvSpPr>
        <p:spPr>
          <a:xfrm>
            <a:off x="3178650" y="5303802"/>
            <a:ext cx="557065" cy="196385"/>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200" b="1" i="0" u="none" strike="noStrike" cap="none">
                <a:solidFill>
                  <a:schemeClr val="dk1"/>
                </a:solidFill>
                <a:latin typeface="Calibri"/>
                <a:ea typeface="Calibri"/>
                <a:cs typeface="Calibri"/>
                <a:sym typeface="Calibri"/>
              </a:rPr>
              <a:t>OCT</a:t>
            </a:r>
            <a:endParaRPr/>
          </a:p>
        </p:txBody>
      </p:sp>
      <p:sp>
        <p:nvSpPr>
          <p:cNvPr id="382" name="Google Shape;382;p44"/>
          <p:cNvSpPr txBox="1"/>
          <p:nvPr/>
        </p:nvSpPr>
        <p:spPr>
          <a:xfrm rot="-5400000">
            <a:off x="1153455" y="3350927"/>
            <a:ext cx="465515" cy="257181"/>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200" b="1" i="0" u="none" strike="noStrike" cap="none">
                <a:solidFill>
                  <a:schemeClr val="dk1"/>
                </a:solidFill>
                <a:latin typeface="Calibri"/>
                <a:ea typeface="Calibri"/>
                <a:cs typeface="Calibri"/>
                <a:sym typeface="Calibri"/>
              </a:rPr>
              <a:t>HFA</a:t>
            </a:r>
            <a:endParaRPr/>
          </a:p>
        </p:txBody>
      </p:sp>
    </p:spTree>
    <p:extLst>
      <p:ext uri="{BB962C8B-B14F-4D97-AF65-F5344CB8AC3E}">
        <p14:creationId xmlns:p14="http://schemas.microsoft.com/office/powerpoint/2010/main" val="41170617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grpSp>
        <p:nvGrpSpPr>
          <p:cNvPr id="388" name="Google Shape;388;p45"/>
          <p:cNvGrpSpPr/>
          <p:nvPr/>
        </p:nvGrpSpPr>
        <p:grpSpPr>
          <a:xfrm>
            <a:off x="509050" y="944317"/>
            <a:ext cx="8115414" cy="5899123"/>
            <a:chOff x="1231028" y="1413166"/>
            <a:chExt cx="6655252" cy="4973965"/>
          </a:xfrm>
        </p:grpSpPr>
        <p:grpSp>
          <p:nvGrpSpPr>
            <p:cNvPr id="389" name="Google Shape;389;p45"/>
            <p:cNvGrpSpPr/>
            <p:nvPr/>
          </p:nvGrpSpPr>
          <p:grpSpPr>
            <a:xfrm>
              <a:off x="1231028" y="1413166"/>
              <a:ext cx="6655252" cy="4973965"/>
              <a:chOff x="1016000" y="1104910"/>
              <a:chExt cx="7083591" cy="5294095"/>
            </a:xfrm>
          </p:grpSpPr>
          <p:pic>
            <p:nvPicPr>
              <p:cNvPr id="390" name="Google Shape;390;p45"/>
              <p:cNvPicPr preferRelativeResize="0"/>
              <p:nvPr/>
            </p:nvPicPr>
            <p:blipFill rotWithShape="1">
              <a:blip r:embed="rId3">
                <a:alphaModFix/>
              </a:blip>
              <a:srcRect/>
              <a:stretch/>
            </p:blipFill>
            <p:spPr>
              <a:xfrm>
                <a:off x="1016000" y="1104910"/>
                <a:ext cx="7083591" cy="5294095"/>
              </a:xfrm>
              <a:prstGeom prst="rect">
                <a:avLst/>
              </a:prstGeom>
              <a:noFill/>
              <a:ln>
                <a:noFill/>
              </a:ln>
            </p:spPr>
          </p:pic>
          <p:sp>
            <p:nvSpPr>
              <p:cNvPr id="391" name="Google Shape;391;p45"/>
              <p:cNvSpPr/>
              <p:nvPr/>
            </p:nvSpPr>
            <p:spPr>
              <a:xfrm rot="10800000">
                <a:off x="1957389" y="1557397"/>
                <a:ext cx="5514974" cy="1342966"/>
              </a:xfrm>
              <a:prstGeom prst="rect">
                <a:avLst/>
              </a:prstGeom>
              <a:solidFill>
                <a:srgbClr val="00B05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300" b="0" i="0" u="none" strike="noStrike" cap="none">
                  <a:solidFill>
                    <a:srgbClr val="FFFFFF"/>
                  </a:solidFill>
                  <a:latin typeface="Quattrocento Sans"/>
                  <a:ea typeface="Quattrocento Sans"/>
                  <a:cs typeface="Quattrocento Sans"/>
                  <a:sym typeface="Quattrocento Sans"/>
                </a:endParaRPr>
              </a:p>
            </p:txBody>
          </p:sp>
          <p:sp>
            <p:nvSpPr>
              <p:cNvPr id="392" name="Google Shape;392;p45"/>
              <p:cNvSpPr/>
              <p:nvPr/>
            </p:nvSpPr>
            <p:spPr>
              <a:xfrm rot="10800000">
                <a:off x="1966912" y="2900364"/>
                <a:ext cx="5514974" cy="843337"/>
              </a:xfrm>
              <a:prstGeom prst="rect">
                <a:avLst/>
              </a:prstGeom>
              <a:solidFill>
                <a:srgbClr val="FFFF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300" b="0" i="0" u="none" strike="noStrike" cap="none">
                  <a:solidFill>
                    <a:srgbClr val="FFFFFF"/>
                  </a:solidFill>
                  <a:latin typeface="Quattrocento Sans"/>
                  <a:ea typeface="Quattrocento Sans"/>
                  <a:cs typeface="Quattrocento Sans"/>
                  <a:sym typeface="Quattrocento Sans"/>
                </a:endParaRPr>
              </a:p>
            </p:txBody>
          </p:sp>
          <p:sp>
            <p:nvSpPr>
              <p:cNvPr id="393" name="Google Shape;393;p45"/>
              <p:cNvSpPr/>
              <p:nvPr/>
            </p:nvSpPr>
            <p:spPr>
              <a:xfrm rot="10800000">
                <a:off x="1966912" y="3743700"/>
                <a:ext cx="5514974" cy="2085599"/>
              </a:xfrm>
              <a:prstGeom prst="rect">
                <a:avLst/>
              </a:prstGeom>
              <a:solidFill>
                <a:srgbClr val="FF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300" b="0" i="0" u="none" strike="noStrike" cap="none">
                  <a:solidFill>
                    <a:srgbClr val="FFFFFF"/>
                  </a:solidFill>
                  <a:latin typeface="Quattrocento Sans"/>
                  <a:ea typeface="Quattrocento Sans"/>
                  <a:cs typeface="Quattrocento Sans"/>
                  <a:sym typeface="Quattrocento Sans"/>
                </a:endParaRPr>
              </a:p>
            </p:txBody>
          </p:sp>
        </p:grpSp>
        <p:sp>
          <p:nvSpPr>
            <p:cNvPr id="394" name="Google Shape;394;p45"/>
            <p:cNvSpPr txBox="1"/>
            <p:nvPr/>
          </p:nvSpPr>
          <p:spPr>
            <a:xfrm>
              <a:off x="6541326" y="2309144"/>
              <a:ext cx="557278" cy="3211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Early</a:t>
              </a:r>
              <a:endParaRPr/>
            </a:p>
          </p:txBody>
        </p:sp>
        <p:sp>
          <p:nvSpPr>
            <p:cNvPr id="395" name="Google Shape;395;p45"/>
            <p:cNvSpPr txBox="1"/>
            <p:nvPr/>
          </p:nvSpPr>
          <p:spPr>
            <a:xfrm>
              <a:off x="6422704" y="3366498"/>
              <a:ext cx="736254" cy="3211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Middle</a:t>
              </a:r>
              <a:endParaRPr/>
            </a:p>
          </p:txBody>
        </p:sp>
        <p:sp>
          <p:nvSpPr>
            <p:cNvPr id="396" name="Google Shape;396;p45"/>
            <p:cNvSpPr txBox="1"/>
            <p:nvPr/>
          </p:nvSpPr>
          <p:spPr>
            <a:xfrm>
              <a:off x="6153399" y="4718243"/>
              <a:ext cx="963291" cy="3211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Advanced</a:t>
              </a:r>
              <a:endParaRPr/>
            </a:p>
          </p:txBody>
        </p:sp>
      </p:grpSp>
      <p:sp>
        <p:nvSpPr>
          <p:cNvPr id="397" name="Google Shape;397;p45"/>
          <p:cNvSpPr txBox="1"/>
          <p:nvPr/>
        </p:nvSpPr>
        <p:spPr>
          <a:xfrm>
            <a:off x="317400" y="63925"/>
            <a:ext cx="8624100" cy="6648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Font typeface="Calibri"/>
              <a:buNone/>
            </a:pPr>
            <a:r>
              <a:rPr lang="ja-JP" sz="4800" b="0" i="0" u="none" strike="noStrike" cap="none">
                <a:solidFill>
                  <a:schemeClr val="dk1"/>
                </a:solidFill>
                <a:latin typeface="Calibri"/>
                <a:ea typeface="Calibri"/>
                <a:cs typeface="Calibri"/>
                <a:sym typeface="Calibri"/>
              </a:rPr>
              <a:t>考察・</a:t>
            </a:r>
            <a:r>
              <a:rPr lang="ja-JP" sz="4000" b="0" i="0" u="none" strike="noStrike" cap="none">
                <a:solidFill>
                  <a:schemeClr val="dk1"/>
                </a:solidFill>
                <a:latin typeface="Calibri"/>
                <a:ea typeface="Calibri"/>
                <a:cs typeface="Calibri"/>
                <a:sym typeface="Calibri"/>
              </a:rPr>
              <a:t>MD vs wrgc  RGC_OCT、RGC_HFA</a:t>
            </a:r>
            <a:endParaRPr/>
          </a:p>
        </p:txBody>
      </p:sp>
    </p:spTree>
    <p:extLst>
      <p:ext uri="{BB962C8B-B14F-4D97-AF65-F5344CB8AC3E}">
        <p14:creationId xmlns:p14="http://schemas.microsoft.com/office/powerpoint/2010/main" val="472870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37C512-5C2E-B747-AC99-7690571D7F86}"/>
              </a:ext>
            </a:extLst>
          </p:cNvPr>
          <p:cNvSpPr>
            <a:spLocks noGrp="1"/>
          </p:cNvSpPr>
          <p:nvPr>
            <p:ph type="title"/>
          </p:nvPr>
        </p:nvSpPr>
        <p:spPr/>
        <p:txBody>
          <a:bodyPr/>
          <a:lstStyle/>
          <a:p>
            <a:endParaRPr kumimoji="1" lang="ja-JP" altLang="en-US"/>
          </a:p>
        </p:txBody>
      </p:sp>
      <p:pic>
        <p:nvPicPr>
          <p:cNvPr id="3" name="図 2">
            <a:extLst>
              <a:ext uri="{FF2B5EF4-FFF2-40B4-BE49-F238E27FC236}">
                <a16:creationId xmlns:a16="http://schemas.microsoft.com/office/drawing/2014/main" id="{156EEE51-0D89-CE48-ABB8-3FAB298D881C}"/>
              </a:ext>
            </a:extLst>
          </p:cNvPr>
          <p:cNvPicPr>
            <a:picLocks noChangeAspect="1"/>
          </p:cNvPicPr>
          <p:nvPr/>
        </p:nvPicPr>
        <p:blipFill>
          <a:blip r:embed="rId2"/>
          <a:stretch>
            <a:fillRect/>
          </a:stretch>
        </p:blipFill>
        <p:spPr>
          <a:xfrm>
            <a:off x="2392363" y="2882900"/>
            <a:ext cx="4216400" cy="3022600"/>
          </a:xfrm>
          <a:prstGeom prst="rect">
            <a:avLst/>
          </a:prstGeom>
        </p:spPr>
      </p:pic>
      <p:pic>
        <p:nvPicPr>
          <p:cNvPr id="5" name="図 4">
            <a:extLst>
              <a:ext uri="{FF2B5EF4-FFF2-40B4-BE49-F238E27FC236}">
                <a16:creationId xmlns:a16="http://schemas.microsoft.com/office/drawing/2014/main" id="{FC56743C-2970-6645-8D22-CD5F416D8355}"/>
              </a:ext>
            </a:extLst>
          </p:cNvPr>
          <p:cNvPicPr>
            <a:picLocks noChangeAspect="1"/>
          </p:cNvPicPr>
          <p:nvPr/>
        </p:nvPicPr>
        <p:blipFill>
          <a:blip r:embed="rId3"/>
          <a:stretch>
            <a:fillRect/>
          </a:stretch>
        </p:blipFill>
        <p:spPr>
          <a:xfrm>
            <a:off x="0" y="0"/>
            <a:ext cx="9144000" cy="2503331"/>
          </a:xfrm>
          <a:prstGeom prst="rect">
            <a:avLst/>
          </a:prstGeom>
        </p:spPr>
      </p:pic>
    </p:spTree>
    <p:extLst>
      <p:ext uri="{BB962C8B-B14F-4D97-AF65-F5344CB8AC3E}">
        <p14:creationId xmlns:p14="http://schemas.microsoft.com/office/powerpoint/2010/main" val="4215711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p:nvPr/>
        </p:nvSpPr>
        <p:spPr>
          <a:xfrm>
            <a:off x="1007605" y="1654696"/>
            <a:ext cx="7884900" cy="646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rgbClr val="BFBFBF"/>
                </a:solidFill>
                <a:latin typeface="Calibri"/>
                <a:ea typeface="Calibri"/>
                <a:cs typeface="Calibri"/>
                <a:sym typeface="Calibri"/>
              </a:rPr>
              <a:t>HFA30-2とOCTから求めるRGC数</a:t>
            </a:r>
            <a:endParaRPr/>
          </a:p>
        </p:txBody>
      </p:sp>
      <p:sp>
        <p:nvSpPr>
          <p:cNvPr id="412" name="Google Shape;412;p47"/>
          <p:cNvSpPr txBox="1"/>
          <p:nvPr/>
        </p:nvSpPr>
        <p:spPr>
          <a:xfrm>
            <a:off x="1007603" y="3445934"/>
            <a:ext cx="84333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HFA10-2とOCTから求めるRGC数</a:t>
            </a:r>
            <a:endParaRPr/>
          </a:p>
          <a:p>
            <a:pPr marL="0" marR="0" lvl="0" indent="0" algn="l" rtl="0">
              <a:lnSpc>
                <a:spcPct val="100000"/>
              </a:lnSpc>
              <a:spcBef>
                <a:spcPts val="0"/>
              </a:spcBef>
              <a:spcAft>
                <a:spcPts val="0"/>
              </a:spcAft>
              <a:buClr>
                <a:schemeClr val="dk1"/>
              </a:buClr>
              <a:buFont typeface="Calibri"/>
              <a:buNone/>
            </a:pPr>
            <a:endParaRPr sz="2800" b="0" i="0" u="none" strike="noStrike" cap="none">
              <a:solidFill>
                <a:schemeClr val="dk1"/>
              </a:solidFill>
              <a:latin typeface="Calibri"/>
              <a:ea typeface="Calibri"/>
              <a:cs typeface="Calibri"/>
              <a:sym typeface="Calibri"/>
            </a:endParaRPr>
          </a:p>
        </p:txBody>
      </p:sp>
      <p:sp>
        <p:nvSpPr>
          <p:cNvPr id="413" name="Google Shape;413;p47"/>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検討</a:t>
            </a:r>
            <a:endParaRPr/>
          </a:p>
        </p:txBody>
      </p:sp>
      <p:sp>
        <p:nvSpPr>
          <p:cNvPr id="414" name="Google Shape;414;p47"/>
          <p:cNvSpPr/>
          <p:nvPr/>
        </p:nvSpPr>
        <p:spPr>
          <a:xfrm>
            <a:off x="305528" y="1669480"/>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rgbClr val="888888"/>
                </a:solidFill>
                <a:latin typeface="Calibri"/>
                <a:ea typeface="Calibri"/>
                <a:cs typeface="Calibri"/>
                <a:sym typeface="Calibri"/>
              </a:rPr>
              <a:t>①</a:t>
            </a:r>
            <a:endParaRPr/>
          </a:p>
        </p:txBody>
      </p:sp>
      <p:sp>
        <p:nvSpPr>
          <p:cNvPr id="415" name="Google Shape;415;p47"/>
          <p:cNvSpPr/>
          <p:nvPr/>
        </p:nvSpPr>
        <p:spPr>
          <a:xfrm>
            <a:off x="305528" y="3445934"/>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rgbClr val="000000"/>
                </a:solidFill>
                <a:latin typeface="Calibri"/>
                <a:ea typeface="Calibri"/>
                <a:cs typeface="Calibri"/>
                <a:sym typeface="Calibri"/>
              </a:rPr>
              <a:t>②</a:t>
            </a:r>
            <a:endParaRPr/>
          </a:p>
        </p:txBody>
      </p:sp>
      <p:sp>
        <p:nvSpPr>
          <p:cNvPr id="416" name="Google Shape;416;p47"/>
          <p:cNvSpPr txBox="1"/>
          <p:nvPr/>
        </p:nvSpPr>
        <p:spPr>
          <a:xfrm>
            <a:off x="1008241" y="5237159"/>
            <a:ext cx="84333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rgbClr val="BFBFBF"/>
                </a:solidFill>
                <a:latin typeface="Calibri"/>
                <a:ea typeface="Calibri"/>
                <a:cs typeface="Calibri"/>
                <a:sym typeface="Calibri"/>
              </a:rPr>
              <a:t>正常視覚者のHFA10-2とOCTから求めるRGC数</a:t>
            </a:r>
            <a:endParaRPr/>
          </a:p>
        </p:txBody>
      </p:sp>
      <p:sp>
        <p:nvSpPr>
          <p:cNvPr id="417" name="Google Shape;417;p47"/>
          <p:cNvSpPr/>
          <p:nvPr/>
        </p:nvSpPr>
        <p:spPr>
          <a:xfrm>
            <a:off x="306166" y="5237159"/>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rgbClr val="888888"/>
                </a:solidFill>
                <a:latin typeface="Calibri"/>
                <a:ea typeface="Calibri"/>
                <a:cs typeface="Calibri"/>
                <a:sym typeface="Calibri"/>
              </a:rPr>
              <a:t>③</a:t>
            </a:r>
            <a:endParaRPr/>
          </a:p>
        </p:txBody>
      </p:sp>
    </p:spTree>
    <p:extLst>
      <p:ext uri="{BB962C8B-B14F-4D97-AF65-F5344CB8AC3E}">
        <p14:creationId xmlns:p14="http://schemas.microsoft.com/office/powerpoint/2010/main" val="35874509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Structure-Function models</a:t>
            </a:r>
            <a:br>
              <a:rPr lang="ja-JP" sz="4400" b="0" i="0" u="none" strike="noStrike" cap="none">
                <a:solidFill>
                  <a:schemeClr val="dk1"/>
                </a:solidFill>
                <a:latin typeface="Calibri"/>
                <a:ea typeface="Calibri"/>
                <a:cs typeface="Calibri"/>
                <a:sym typeface="Calibri"/>
              </a:rPr>
            </a:br>
            <a:r>
              <a:rPr lang="ja-JP" sz="4400" b="0" i="0" u="none" strike="noStrike" cap="none">
                <a:solidFill>
                  <a:schemeClr val="dk1"/>
                </a:solidFill>
                <a:latin typeface="Calibri"/>
                <a:ea typeface="Calibri"/>
                <a:cs typeface="Calibri"/>
                <a:sym typeface="Calibri"/>
              </a:rPr>
              <a:t>6 degree grid (30, 24-2)</a:t>
            </a:r>
            <a:endParaRPr/>
          </a:p>
        </p:txBody>
      </p:sp>
      <p:pic>
        <p:nvPicPr>
          <p:cNvPr id="424" name="Google Shape;424;p48"/>
          <p:cNvPicPr preferRelativeResize="0"/>
          <p:nvPr/>
        </p:nvPicPr>
        <p:blipFill rotWithShape="1">
          <a:blip r:embed="rId3">
            <a:alphaModFix/>
          </a:blip>
          <a:srcRect/>
          <a:stretch/>
        </p:blipFill>
        <p:spPr>
          <a:xfrm>
            <a:off x="1407319" y="2143330"/>
            <a:ext cx="6267851" cy="2500569"/>
          </a:xfrm>
          <a:prstGeom prst="rect">
            <a:avLst/>
          </a:prstGeom>
          <a:noFill/>
          <a:ln>
            <a:noFill/>
          </a:ln>
        </p:spPr>
      </p:pic>
      <p:sp>
        <p:nvSpPr>
          <p:cNvPr id="425" name="Google Shape;425;p48"/>
          <p:cNvSpPr txBox="1"/>
          <p:nvPr/>
        </p:nvSpPr>
        <p:spPr>
          <a:xfrm>
            <a:off x="1614489" y="5310553"/>
            <a:ext cx="5730104" cy="8489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Font typeface="Arial"/>
              <a:buNone/>
            </a:pPr>
            <a:r>
              <a:rPr lang="ja-JP" sz="2400" b="0" i="0" u="none" strike="noStrike" cap="none">
                <a:solidFill>
                  <a:srgbClr val="FF0000"/>
                </a:solidFill>
                <a:latin typeface="Calibri"/>
                <a:ea typeface="Calibri"/>
                <a:cs typeface="Calibri"/>
                <a:sym typeface="Calibri"/>
              </a:rPr>
              <a:t>Humphrey視野10-2(HFA10-2)による視神経乳頭マップはない。</a:t>
            </a:r>
            <a:endParaRPr/>
          </a:p>
        </p:txBody>
      </p:sp>
    </p:spTree>
    <p:extLst>
      <p:ext uri="{BB962C8B-B14F-4D97-AF65-F5344CB8AC3E}">
        <p14:creationId xmlns:p14="http://schemas.microsoft.com/office/powerpoint/2010/main" val="16146320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430"/>
        <p:cNvGrpSpPr/>
        <p:nvPr/>
      </p:nvGrpSpPr>
      <p:grpSpPr>
        <a:xfrm>
          <a:off x="0" y="0"/>
          <a:ext cx="0" cy="0"/>
          <a:chOff x="0" y="0"/>
          <a:chExt cx="0" cy="0"/>
        </a:xfrm>
      </p:grpSpPr>
      <p:sp>
        <p:nvSpPr>
          <p:cNvPr id="431" name="Google Shape;431;p49"/>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目的</a:t>
            </a:r>
            <a:endParaRPr/>
          </a:p>
        </p:txBody>
      </p:sp>
      <p:sp>
        <p:nvSpPr>
          <p:cNvPr id="432" name="Google Shape;432;p49"/>
          <p:cNvSpPr/>
          <p:nvPr/>
        </p:nvSpPr>
        <p:spPr>
          <a:xfrm>
            <a:off x="1288756" y="1722522"/>
            <a:ext cx="6363329" cy="2308324"/>
          </a:xfrm>
          <a:prstGeom prst="rect">
            <a:avLst/>
          </a:prstGeom>
          <a:noFill/>
          <a:ln>
            <a:noFill/>
          </a:ln>
        </p:spPr>
        <p:txBody>
          <a:bodyPr spcFirstLastPara="1" wrap="square" lIns="91425" tIns="45700" rIns="91425" bIns="45700" anchor="t" anchorCtr="0">
            <a:noAutofit/>
          </a:bodyPr>
          <a:lstStyle/>
          <a:p>
            <a:pPr marL="0" marR="0" lvl="0" indent="0" algn="just" rtl="0">
              <a:lnSpc>
                <a:spcPct val="2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今回我々は、広義緑内障患者のHFA10-2とOCTからHarwerth model*を用いてRGC数を算出,**し、両者の整合性を検討したので報告する。</a:t>
            </a:r>
            <a:endParaRPr/>
          </a:p>
        </p:txBody>
      </p:sp>
      <p:sp>
        <p:nvSpPr>
          <p:cNvPr id="433" name="Google Shape;433;p49"/>
          <p:cNvSpPr/>
          <p:nvPr/>
        </p:nvSpPr>
        <p:spPr>
          <a:xfrm>
            <a:off x="4052433" y="5655944"/>
            <a:ext cx="4931555" cy="819257"/>
          </a:xfrm>
          <a:prstGeom prst="rect">
            <a:avLst/>
          </a:prstGeom>
          <a:noFill/>
          <a:ln>
            <a:noFill/>
          </a:ln>
        </p:spPr>
        <p:txBody>
          <a:bodyPr spcFirstLastPara="1" wrap="square" lIns="68550" tIns="34275" rIns="68550" bIns="34275" anchor="t" anchorCtr="0">
            <a:noAutofit/>
          </a:bodyPr>
          <a:lstStyle/>
          <a:p>
            <a:pPr marL="0" marR="0" lvl="0" indent="0" algn="ctr" rtl="0">
              <a:lnSpc>
                <a:spcPct val="15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   *Harwerth RS, et al, Prog Retin Eye Res. 2010</a:t>
            </a:r>
            <a:endParaRPr/>
          </a:p>
          <a:p>
            <a:pPr marL="0" marR="0" lvl="0" indent="0" algn="ctr" rtl="0">
              <a:lnSpc>
                <a:spcPct val="15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**Medeiros FA, et al, Arch Ophthalmol. 2012</a:t>
            </a:r>
            <a:endParaRPr/>
          </a:p>
        </p:txBody>
      </p:sp>
    </p:spTree>
    <p:extLst>
      <p:ext uri="{BB962C8B-B14F-4D97-AF65-F5344CB8AC3E}">
        <p14:creationId xmlns:p14="http://schemas.microsoft.com/office/powerpoint/2010/main" val="22599885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0"/>
          <p:cNvSpPr txBox="1"/>
          <p:nvPr/>
        </p:nvSpPr>
        <p:spPr>
          <a:xfrm>
            <a:off x="827584" y="1836731"/>
            <a:ext cx="8208912" cy="2155448"/>
          </a:xfrm>
          <a:prstGeom prst="rect">
            <a:avLst/>
          </a:prstGeom>
          <a:noFill/>
          <a:ln>
            <a:noFill/>
          </a:ln>
        </p:spPr>
        <p:txBody>
          <a:bodyPr spcFirstLastPara="1" wrap="square" lIns="68550" tIns="34275" rIns="68550" bIns="34275" anchor="t" anchorCtr="0">
            <a:noAutofit/>
          </a:bodyPr>
          <a:lstStyle/>
          <a:p>
            <a:pPr marL="0" marR="0" lvl="0" indent="0" algn="l" rtl="0">
              <a:lnSpc>
                <a:spcPct val="2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広義POAG+PPG患者　131症例、628眼</a:t>
            </a:r>
            <a:r>
              <a:rPr lang="ja-JP" sz="1800" b="0" i="0" u="none" strike="noStrike" cap="none">
                <a:solidFill>
                  <a:schemeClr val="dk1"/>
                </a:solidFill>
                <a:latin typeface="Calibri"/>
                <a:ea typeface="Calibri"/>
                <a:cs typeface="Calibri"/>
                <a:sym typeface="Calibri"/>
              </a:rPr>
              <a:t>（同一症例、左右も1眼）</a:t>
            </a:r>
            <a:endParaRPr/>
          </a:p>
          <a:p>
            <a:pPr marL="0" marR="0" lvl="0" indent="0" algn="l" rtl="0">
              <a:lnSpc>
                <a:spcPct val="200000"/>
              </a:lnSpc>
              <a:spcBef>
                <a:spcPts val="0"/>
              </a:spcBef>
              <a:spcAft>
                <a:spcPts val="0"/>
              </a:spcAft>
              <a:buClr>
                <a:schemeClr val="dk1"/>
              </a:buClr>
              <a:buFont typeface="Calibri"/>
              <a:buNone/>
            </a:pPr>
            <a:r>
              <a:rPr lang="ja-JP" sz="2000" b="0" i="0" u="none" strike="noStrike" cap="none">
                <a:solidFill>
                  <a:schemeClr val="dk1"/>
                </a:solidFill>
                <a:latin typeface="Calibri"/>
                <a:ea typeface="Calibri"/>
                <a:cs typeface="Calibri"/>
                <a:sym typeface="Calibri"/>
              </a:rPr>
              <a:t>2009年9月から2017年6月　東京慈恵会医科大学緑内障外来</a:t>
            </a:r>
            <a:endParaRPr/>
          </a:p>
          <a:p>
            <a:pPr marL="0" marR="0" lvl="0" indent="0" algn="l" rtl="0">
              <a:lnSpc>
                <a:spcPct val="200000"/>
              </a:lnSpc>
              <a:spcBef>
                <a:spcPts val="0"/>
              </a:spcBef>
              <a:spcAft>
                <a:spcPts val="0"/>
              </a:spcAft>
              <a:buClr>
                <a:schemeClr val="dk1"/>
              </a:buClr>
              <a:buFont typeface="Calibri"/>
              <a:buNone/>
            </a:pPr>
            <a:r>
              <a:rPr lang="ja-JP" sz="2000" b="0" i="0" u="none" strike="noStrike" cap="none">
                <a:solidFill>
                  <a:schemeClr val="dk1"/>
                </a:solidFill>
                <a:latin typeface="Calibri"/>
                <a:ea typeface="Calibri"/>
                <a:cs typeface="Calibri"/>
                <a:sym typeface="Calibri"/>
              </a:rPr>
              <a:t>HFA10-2とOCTを同日に測定</a:t>
            </a:r>
            <a:endParaRPr/>
          </a:p>
          <a:p>
            <a:pPr marL="0" marR="0" lvl="0" indent="0" algn="l" rtl="0">
              <a:lnSpc>
                <a:spcPct val="200000"/>
              </a:lnSpc>
              <a:spcBef>
                <a:spcPts val="0"/>
              </a:spcBef>
              <a:spcAft>
                <a:spcPts val="0"/>
              </a:spcAft>
              <a:buClr>
                <a:schemeClr val="dk1"/>
              </a:buClr>
              <a:buFont typeface="Calibri"/>
              <a:buNone/>
            </a:pPr>
            <a:r>
              <a:rPr lang="ja-JP" sz="2000" b="0" i="0" u="none" strike="noStrike" cap="none">
                <a:solidFill>
                  <a:schemeClr val="dk1"/>
                </a:solidFill>
                <a:latin typeface="Calibri"/>
                <a:ea typeface="Calibri"/>
                <a:cs typeface="Calibri"/>
                <a:sym typeface="Calibri"/>
              </a:rPr>
              <a:t>HFA10-2の信頼性指標とOCT基準を満たす*</a:t>
            </a:r>
            <a:endParaRPr/>
          </a:p>
        </p:txBody>
      </p:sp>
      <p:sp>
        <p:nvSpPr>
          <p:cNvPr id="440" name="Google Shape;440;p50"/>
          <p:cNvSpPr txBox="1"/>
          <p:nvPr/>
        </p:nvSpPr>
        <p:spPr>
          <a:xfrm>
            <a:off x="994848" y="4922322"/>
            <a:ext cx="7240796" cy="646331"/>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*HFAの信頼性(固視不良20%未満、偽陽性15%未満、偽陰性33%未満)</a:t>
            </a:r>
            <a:endParaRPr/>
          </a:p>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  OCT (image quality 5/10 以上、複数回撮像のうち最良の画像を選択)</a:t>
            </a:r>
            <a:endParaRPr/>
          </a:p>
        </p:txBody>
      </p:sp>
      <p:sp>
        <p:nvSpPr>
          <p:cNvPr id="441" name="Google Shape;441;p50"/>
          <p:cNvSpPr txBox="1">
            <a:spLocks noGrp="1"/>
          </p:cNvSpPr>
          <p:nvPr>
            <p:ph type="title"/>
          </p:nvPr>
        </p:nvSpPr>
        <p:spPr>
          <a:xfrm>
            <a:off x="1614488" y="296664"/>
            <a:ext cx="6001516" cy="94585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対象</a:t>
            </a:r>
            <a:endParaRPr/>
          </a:p>
        </p:txBody>
      </p:sp>
    </p:spTree>
    <p:extLst>
      <p:ext uri="{BB962C8B-B14F-4D97-AF65-F5344CB8AC3E}">
        <p14:creationId xmlns:p14="http://schemas.microsoft.com/office/powerpoint/2010/main" val="15234513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graphicFrame>
        <p:nvGraphicFramePr>
          <p:cNvPr id="447" name="Google Shape;447;p51"/>
          <p:cNvGraphicFramePr/>
          <p:nvPr/>
        </p:nvGraphicFramePr>
        <p:xfrm>
          <a:off x="546099" y="1487607"/>
          <a:ext cx="7975625" cy="4338750"/>
        </p:xfrm>
        <a:graphic>
          <a:graphicData uri="http://schemas.openxmlformats.org/drawingml/2006/table">
            <a:tbl>
              <a:tblPr>
                <a:noFill/>
              </a:tblPr>
              <a:tblGrid>
                <a:gridCol w="1768975">
                  <a:extLst>
                    <a:ext uri="{9D8B030D-6E8A-4147-A177-3AD203B41FA5}">
                      <a16:colId xmlns:a16="http://schemas.microsoft.com/office/drawing/2014/main" val="20000"/>
                    </a:ext>
                  </a:extLst>
                </a:gridCol>
                <a:gridCol w="1532900">
                  <a:extLst>
                    <a:ext uri="{9D8B030D-6E8A-4147-A177-3AD203B41FA5}">
                      <a16:colId xmlns:a16="http://schemas.microsoft.com/office/drawing/2014/main" val="20001"/>
                    </a:ext>
                  </a:extLst>
                </a:gridCol>
                <a:gridCol w="1582250">
                  <a:extLst>
                    <a:ext uri="{9D8B030D-6E8A-4147-A177-3AD203B41FA5}">
                      <a16:colId xmlns:a16="http://schemas.microsoft.com/office/drawing/2014/main" val="20002"/>
                    </a:ext>
                  </a:extLst>
                </a:gridCol>
                <a:gridCol w="1484900">
                  <a:extLst>
                    <a:ext uri="{9D8B030D-6E8A-4147-A177-3AD203B41FA5}">
                      <a16:colId xmlns:a16="http://schemas.microsoft.com/office/drawing/2014/main" val="20003"/>
                    </a:ext>
                  </a:extLst>
                </a:gridCol>
                <a:gridCol w="1606600">
                  <a:extLst>
                    <a:ext uri="{9D8B030D-6E8A-4147-A177-3AD203B41FA5}">
                      <a16:colId xmlns:a16="http://schemas.microsoft.com/office/drawing/2014/main" val="20004"/>
                    </a:ext>
                  </a:extLst>
                </a:gridCol>
              </a:tblGrid>
              <a:tr h="1045125">
                <a:tc>
                  <a:txBody>
                    <a:bodyPr/>
                    <a:lstStyle/>
                    <a:p>
                      <a:pPr marL="0" marR="0" lvl="0" indent="0" algn="ctr" rtl="0">
                        <a:lnSpc>
                          <a:spcPct val="100000"/>
                        </a:lnSpc>
                        <a:spcBef>
                          <a:spcPts val="0"/>
                        </a:spcBef>
                        <a:spcAft>
                          <a:spcPts val="0"/>
                        </a:spcAft>
                        <a:buClr>
                          <a:schemeClr val="dk1"/>
                        </a:buClr>
                        <a:buFont typeface="Calibri"/>
                        <a:buNone/>
                      </a:pPr>
                      <a:r>
                        <a:rPr lang="ja-JP" sz="1600" u="none" strike="noStrike" cap="none">
                          <a:latin typeface="Calibri"/>
                          <a:ea typeface="Calibri"/>
                          <a:cs typeface="Calibri"/>
                          <a:sym typeface="Calibri"/>
                        </a:rPr>
                        <a:t>N＝眼数</a:t>
                      </a:r>
                      <a:endParaRPr/>
                    </a:p>
                  </a:txBody>
                  <a:tcPr marL="51425" marR="51425" marT="68575" marB="68575" anchor="ctr"/>
                </a:tc>
                <a:tc>
                  <a:txBody>
                    <a:bodyPr/>
                    <a:lstStyle/>
                    <a:p>
                      <a:pPr marL="0" marR="0" lvl="0" indent="0" algn="ctr" rtl="0">
                        <a:lnSpc>
                          <a:spcPct val="100000"/>
                        </a:lnSpc>
                        <a:spcBef>
                          <a:spcPts val="0"/>
                        </a:spcBef>
                        <a:spcAft>
                          <a:spcPts val="0"/>
                        </a:spcAft>
                        <a:buClr>
                          <a:schemeClr val="dk1"/>
                        </a:buClr>
                        <a:buFont typeface="Calibri"/>
                        <a:buNone/>
                      </a:pPr>
                      <a:r>
                        <a:rPr lang="ja-JP" sz="2000" b="1" u="none" strike="noStrike" cap="none">
                          <a:solidFill>
                            <a:schemeClr val="dk1"/>
                          </a:solidFill>
                          <a:latin typeface="Calibri"/>
                          <a:ea typeface="Calibri"/>
                          <a:cs typeface="Calibri"/>
                          <a:sym typeface="Calibri"/>
                        </a:rPr>
                        <a:t>POAG</a:t>
                      </a:r>
                      <a:endParaRPr/>
                    </a:p>
                    <a:p>
                      <a:pPr marL="0" marR="0" lvl="0" indent="0" algn="ctr" rtl="0">
                        <a:lnSpc>
                          <a:spcPct val="100000"/>
                        </a:lnSpc>
                        <a:spcBef>
                          <a:spcPts val="0"/>
                        </a:spcBef>
                        <a:spcAft>
                          <a:spcPts val="0"/>
                        </a:spcAft>
                        <a:buClr>
                          <a:schemeClr val="dk1"/>
                        </a:buClr>
                        <a:buFont typeface="Calibri"/>
                        <a:buNone/>
                      </a:pPr>
                      <a:r>
                        <a:rPr lang="ja-JP" sz="1900" b="1" u="none" strike="noStrike" cap="none">
                          <a:solidFill>
                            <a:schemeClr val="dk1"/>
                          </a:solidFill>
                          <a:latin typeface="Calibri"/>
                          <a:ea typeface="Calibri"/>
                          <a:cs typeface="Calibri"/>
                          <a:sym typeface="Calibri"/>
                        </a:rPr>
                        <a:t>258</a:t>
                      </a:r>
                      <a:endParaRPr/>
                    </a:p>
                  </a:txBody>
                  <a:tcPr marL="51425" marR="51425" marT="68575" marB="68575" anchor="ctr"/>
                </a:tc>
                <a:tc>
                  <a:txBody>
                    <a:bodyPr/>
                    <a:lstStyle/>
                    <a:p>
                      <a:pPr marL="0" marR="0" lvl="0" indent="0" algn="ctr" rtl="0">
                        <a:lnSpc>
                          <a:spcPct val="100000"/>
                        </a:lnSpc>
                        <a:spcBef>
                          <a:spcPts val="0"/>
                        </a:spcBef>
                        <a:spcAft>
                          <a:spcPts val="0"/>
                        </a:spcAft>
                        <a:buClr>
                          <a:schemeClr val="dk1"/>
                        </a:buClr>
                        <a:buFont typeface="Calibri"/>
                        <a:buNone/>
                      </a:pPr>
                      <a:r>
                        <a:rPr lang="ja-JP" sz="2000" b="1" u="none" strike="noStrike" cap="none">
                          <a:solidFill>
                            <a:schemeClr val="dk1"/>
                          </a:solidFill>
                          <a:latin typeface="Calibri"/>
                          <a:ea typeface="Calibri"/>
                          <a:cs typeface="Calibri"/>
                          <a:sym typeface="Calibri"/>
                        </a:rPr>
                        <a:t>NTG</a:t>
                      </a:r>
                      <a:endParaRPr/>
                    </a:p>
                    <a:p>
                      <a:pPr marL="0" marR="0" lvl="0" indent="0" algn="ctr" rtl="0">
                        <a:lnSpc>
                          <a:spcPct val="100000"/>
                        </a:lnSpc>
                        <a:spcBef>
                          <a:spcPts val="0"/>
                        </a:spcBef>
                        <a:spcAft>
                          <a:spcPts val="0"/>
                        </a:spcAft>
                        <a:buClr>
                          <a:schemeClr val="dk1"/>
                        </a:buClr>
                        <a:buFont typeface="Calibri"/>
                        <a:buNone/>
                      </a:pPr>
                      <a:r>
                        <a:rPr lang="ja-JP" sz="1900" b="1" u="none" strike="noStrike" cap="none">
                          <a:solidFill>
                            <a:schemeClr val="dk1"/>
                          </a:solidFill>
                          <a:latin typeface="Calibri"/>
                          <a:ea typeface="Calibri"/>
                          <a:cs typeface="Calibri"/>
                          <a:sym typeface="Calibri"/>
                        </a:rPr>
                        <a:t>356</a:t>
                      </a:r>
                      <a:endParaRPr/>
                    </a:p>
                  </a:txBody>
                  <a:tcPr marL="51425" marR="51425" marT="68575" marB="68575" anchor="ctr"/>
                </a:tc>
                <a:tc>
                  <a:txBody>
                    <a:bodyPr/>
                    <a:lstStyle/>
                    <a:p>
                      <a:pPr marL="0" marR="0" lvl="0" indent="0" algn="ctr" rtl="0">
                        <a:lnSpc>
                          <a:spcPct val="100000"/>
                        </a:lnSpc>
                        <a:spcBef>
                          <a:spcPts val="0"/>
                        </a:spcBef>
                        <a:spcAft>
                          <a:spcPts val="0"/>
                        </a:spcAft>
                        <a:buClr>
                          <a:schemeClr val="dk1"/>
                        </a:buClr>
                        <a:buFont typeface="Calibri"/>
                        <a:buNone/>
                      </a:pPr>
                      <a:r>
                        <a:rPr lang="ja-JP" sz="2000" b="1" u="none" strike="noStrike" cap="none">
                          <a:solidFill>
                            <a:schemeClr val="dk1"/>
                          </a:solidFill>
                          <a:latin typeface="Calibri"/>
                          <a:ea typeface="Calibri"/>
                          <a:cs typeface="Calibri"/>
                          <a:sym typeface="Calibri"/>
                        </a:rPr>
                        <a:t>PPG</a:t>
                      </a:r>
                      <a:endParaRPr/>
                    </a:p>
                    <a:p>
                      <a:pPr marL="0" marR="0" lvl="0" indent="0" algn="ctr" rtl="0">
                        <a:lnSpc>
                          <a:spcPct val="100000"/>
                        </a:lnSpc>
                        <a:spcBef>
                          <a:spcPts val="0"/>
                        </a:spcBef>
                        <a:spcAft>
                          <a:spcPts val="0"/>
                        </a:spcAft>
                        <a:buClr>
                          <a:schemeClr val="dk1"/>
                        </a:buClr>
                        <a:buFont typeface="Calibri"/>
                        <a:buNone/>
                      </a:pPr>
                      <a:r>
                        <a:rPr lang="ja-JP" sz="1900" b="1" u="none" strike="noStrike" cap="none">
                          <a:solidFill>
                            <a:schemeClr val="dk1"/>
                          </a:solidFill>
                          <a:latin typeface="Calibri"/>
                          <a:ea typeface="Calibri"/>
                          <a:cs typeface="Calibri"/>
                          <a:sym typeface="Calibri"/>
                        </a:rPr>
                        <a:t>14</a:t>
                      </a:r>
                      <a:endParaRPr/>
                    </a:p>
                  </a:txBody>
                  <a:tcPr marL="51425" marR="51425" marT="68575" marB="68575" anchor="ctr"/>
                </a:tc>
                <a:tc>
                  <a:txBody>
                    <a:bodyPr/>
                    <a:lstStyle/>
                    <a:p>
                      <a:pPr marL="0" marR="0" lvl="0" indent="0" algn="ctr" rtl="0">
                        <a:lnSpc>
                          <a:spcPct val="100000"/>
                        </a:lnSpc>
                        <a:spcBef>
                          <a:spcPts val="0"/>
                        </a:spcBef>
                        <a:spcAft>
                          <a:spcPts val="0"/>
                        </a:spcAft>
                        <a:buClr>
                          <a:schemeClr val="dk1"/>
                        </a:buClr>
                        <a:buFont typeface="Calibri"/>
                        <a:buNone/>
                      </a:pPr>
                      <a:r>
                        <a:rPr lang="ja-JP" sz="1900" b="1" u="none" strike="noStrike" cap="none">
                          <a:solidFill>
                            <a:schemeClr val="dk1"/>
                          </a:solidFill>
                          <a:latin typeface="Calibri"/>
                          <a:ea typeface="Calibri"/>
                          <a:cs typeface="Calibri"/>
                          <a:sym typeface="Calibri"/>
                        </a:rPr>
                        <a:t>All</a:t>
                      </a:r>
                      <a:endParaRPr/>
                    </a:p>
                    <a:p>
                      <a:pPr marL="0" marR="0" lvl="0" indent="0" algn="ctr" rtl="0">
                        <a:lnSpc>
                          <a:spcPct val="100000"/>
                        </a:lnSpc>
                        <a:spcBef>
                          <a:spcPts val="0"/>
                        </a:spcBef>
                        <a:spcAft>
                          <a:spcPts val="0"/>
                        </a:spcAft>
                        <a:buClr>
                          <a:schemeClr val="dk1"/>
                        </a:buClr>
                        <a:buFont typeface="Calibri"/>
                        <a:buNone/>
                      </a:pPr>
                      <a:r>
                        <a:rPr lang="ja-JP" sz="1900" b="1" u="none" strike="noStrike" cap="none">
                          <a:solidFill>
                            <a:schemeClr val="dk1"/>
                          </a:solidFill>
                          <a:latin typeface="Calibri"/>
                          <a:ea typeface="Calibri"/>
                          <a:cs typeface="Calibri"/>
                          <a:sym typeface="Calibri"/>
                        </a:rPr>
                        <a:t>628</a:t>
                      </a:r>
                      <a:endParaRPr/>
                    </a:p>
                  </a:txBody>
                  <a:tcPr marL="51425" marR="51425" marT="68575" marB="68575" anchor="ctr"/>
                </a:tc>
                <a:extLst>
                  <a:ext uri="{0D108BD9-81ED-4DB2-BD59-A6C34878D82A}">
                    <a16:rowId xmlns:a16="http://schemas.microsoft.com/office/drawing/2014/main" val="10000"/>
                  </a:ext>
                </a:extLst>
              </a:tr>
              <a:tr h="875925">
                <a:tc>
                  <a:txBody>
                    <a:bodyPr/>
                    <a:lstStyle/>
                    <a:p>
                      <a:pPr marL="0" marR="0" lvl="0" indent="0" algn="ctr" rtl="0">
                        <a:lnSpc>
                          <a:spcPct val="100000"/>
                        </a:lnSpc>
                        <a:spcBef>
                          <a:spcPts val="0"/>
                        </a:spcBef>
                        <a:spcAft>
                          <a:spcPts val="0"/>
                        </a:spcAft>
                        <a:buClr>
                          <a:schemeClr val="dk1"/>
                        </a:buClr>
                        <a:buFont typeface="Arial"/>
                        <a:buNone/>
                      </a:pPr>
                      <a:r>
                        <a:rPr lang="ja-JP" sz="1600" b="1" u="none" strike="noStrike" cap="none">
                          <a:solidFill>
                            <a:schemeClr val="dk1"/>
                          </a:solidFill>
                          <a:latin typeface="Arial"/>
                          <a:ea typeface="Arial"/>
                          <a:cs typeface="Arial"/>
                          <a:sym typeface="Arial"/>
                        </a:rPr>
                        <a:t>平均年齢(歳)</a:t>
                      </a:r>
                      <a:endParaRPr/>
                    </a:p>
                  </a:txBody>
                  <a:tcPr marL="51425" marR="51425" marT="68575" marB="68575"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58.1±9.0</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56.4±9.2</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47.6±4.5</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Arial"/>
                        <a:buNone/>
                      </a:pPr>
                      <a:r>
                        <a:rPr lang="ja-JP" sz="1900" b="1" u="none" strike="noStrike" cap="none">
                          <a:solidFill>
                            <a:schemeClr val="dk1"/>
                          </a:solidFill>
                          <a:latin typeface="Calibri"/>
                          <a:ea typeface="Calibri"/>
                          <a:cs typeface="Calibri"/>
                          <a:sym typeface="Calibri"/>
                        </a:rPr>
                        <a:t>56.9±9.2</a:t>
                      </a:r>
                      <a:endParaRPr/>
                    </a:p>
                  </a:txBody>
                  <a:tcPr marL="44525" marR="44525" marT="59350" marB="59350" anchor="ctr"/>
                </a:tc>
                <a:extLst>
                  <a:ext uri="{0D108BD9-81ED-4DB2-BD59-A6C34878D82A}">
                    <a16:rowId xmlns:a16="http://schemas.microsoft.com/office/drawing/2014/main" val="10001"/>
                  </a:ext>
                </a:extLst>
              </a:tr>
              <a:tr h="850225">
                <a:tc>
                  <a:txBody>
                    <a:bodyPr/>
                    <a:lstStyle/>
                    <a:p>
                      <a:pPr marL="0" marR="0" lvl="0" indent="0" algn="ctr" rtl="0">
                        <a:lnSpc>
                          <a:spcPct val="100000"/>
                        </a:lnSpc>
                        <a:spcBef>
                          <a:spcPts val="0"/>
                        </a:spcBef>
                        <a:spcAft>
                          <a:spcPts val="0"/>
                        </a:spcAft>
                        <a:buClr>
                          <a:schemeClr val="dk1"/>
                        </a:buClr>
                        <a:buFont typeface="Arial"/>
                        <a:buNone/>
                      </a:pPr>
                      <a:r>
                        <a:rPr lang="ja-JP" sz="1600" b="1" i="0" u="none" strike="noStrike" cap="none">
                          <a:solidFill>
                            <a:schemeClr val="dk1"/>
                          </a:solidFill>
                          <a:latin typeface="Arial"/>
                          <a:ea typeface="Arial"/>
                          <a:cs typeface="Arial"/>
                          <a:sym typeface="Arial"/>
                        </a:rPr>
                        <a:t>平均等価球面度数(D)</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-5.62±4.1</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-4.94±3.3</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-5.40±0.3</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u="none" strike="noStrike" cap="none">
                          <a:solidFill>
                            <a:schemeClr val="dk1"/>
                          </a:solidFill>
                          <a:latin typeface="Calibri"/>
                          <a:ea typeface="Calibri"/>
                          <a:cs typeface="Calibri"/>
                          <a:sym typeface="Calibri"/>
                        </a:rPr>
                        <a:t>-5.23±3.6</a:t>
                      </a:r>
                      <a:endParaRPr/>
                    </a:p>
                  </a:txBody>
                  <a:tcPr marL="44525" marR="44525" marT="59350" marB="59350" anchor="ctr"/>
                </a:tc>
                <a:extLst>
                  <a:ext uri="{0D108BD9-81ED-4DB2-BD59-A6C34878D82A}">
                    <a16:rowId xmlns:a16="http://schemas.microsoft.com/office/drawing/2014/main" val="10002"/>
                  </a:ext>
                </a:extLst>
              </a:tr>
              <a:tr h="796875">
                <a:tc>
                  <a:txBody>
                    <a:bodyPr/>
                    <a:lstStyle/>
                    <a:p>
                      <a:pPr marL="0" marR="0" lvl="0" indent="0" algn="ctr" rtl="0">
                        <a:lnSpc>
                          <a:spcPct val="100000"/>
                        </a:lnSpc>
                        <a:spcBef>
                          <a:spcPts val="0"/>
                        </a:spcBef>
                        <a:spcAft>
                          <a:spcPts val="0"/>
                        </a:spcAft>
                        <a:buClr>
                          <a:schemeClr val="dk1"/>
                        </a:buClr>
                        <a:buFont typeface="Arial"/>
                        <a:buNone/>
                      </a:pPr>
                      <a:r>
                        <a:rPr lang="ja-JP" sz="1600" b="1" u="none" strike="noStrike" cap="none">
                          <a:solidFill>
                            <a:schemeClr val="dk1"/>
                          </a:solidFill>
                          <a:latin typeface="Arial"/>
                          <a:ea typeface="Arial"/>
                          <a:cs typeface="Arial"/>
                          <a:sym typeface="Arial"/>
                        </a:rPr>
                        <a:t>性別(F:M)</a:t>
                      </a:r>
                      <a:endParaRPr/>
                    </a:p>
                  </a:txBody>
                  <a:tcPr marL="51425" marR="51425" marT="68575" marB="68575"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98:160</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118:238</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14:0</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u="none" strike="noStrike" cap="none">
                          <a:solidFill>
                            <a:schemeClr val="dk1"/>
                          </a:solidFill>
                          <a:latin typeface="Calibri"/>
                          <a:ea typeface="Calibri"/>
                          <a:cs typeface="Calibri"/>
                          <a:sym typeface="Calibri"/>
                        </a:rPr>
                        <a:t>230:398</a:t>
                      </a:r>
                      <a:endParaRPr/>
                    </a:p>
                  </a:txBody>
                  <a:tcPr marL="51425" marR="51425" marT="68575" marB="68575" anchor="ctr"/>
                </a:tc>
                <a:extLst>
                  <a:ext uri="{0D108BD9-81ED-4DB2-BD59-A6C34878D82A}">
                    <a16:rowId xmlns:a16="http://schemas.microsoft.com/office/drawing/2014/main" val="10003"/>
                  </a:ext>
                </a:extLst>
              </a:tr>
              <a:tr h="770600">
                <a:tc>
                  <a:txBody>
                    <a:bodyPr/>
                    <a:lstStyle/>
                    <a:p>
                      <a:pPr marL="0" marR="0" lvl="0" indent="0" algn="ctr" rtl="0">
                        <a:lnSpc>
                          <a:spcPct val="100000"/>
                        </a:lnSpc>
                        <a:spcBef>
                          <a:spcPts val="0"/>
                        </a:spcBef>
                        <a:spcAft>
                          <a:spcPts val="0"/>
                        </a:spcAft>
                        <a:buClr>
                          <a:schemeClr val="dk1"/>
                        </a:buClr>
                        <a:buFont typeface="Arial"/>
                        <a:buNone/>
                      </a:pPr>
                      <a:r>
                        <a:rPr lang="ja-JP" sz="1600" b="1" u="none" strike="noStrike" cap="none">
                          <a:solidFill>
                            <a:schemeClr val="dk1"/>
                          </a:solidFill>
                          <a:latin typeface="Arial"/>
                          <a:ea typeface="Arial"/>
                          <a:cs typeface="Arial"/>
                          <a:sym typeface="Arial"/>
                        </a:rPr>
                        <a:t>MD(dB)</a:t>
                      </a:r>
                      <a:endParaRPr/>
                    </a:p>
                    <a:p>
                      <a:pPr marL="0" marR="0" lvl="0" indent="0" algn="ctr" rtl="0">
                        <a:lnSpc>
                          <a:spcPct val="100000"/>
                        </a:lnSpc>
                        <a:spcBef>
                          <a:spcPts val="0"/>
                        </a:spcBef>
                        <a:spcAft>
                          <a:spcPts val="0"/>
                        </a:spcAft>
                        <a:buClr>
                          <a:schemeClr val="dk1"/>
                        </a:buClr>
                        <a:buFont typeface="Arial"/>
                        <a:buNone/>
                      </a:pPr>
                      <a:r>
                        <a:rPr lang="ja-JP" sz="1600" b="1" u="none" strike="noStrike" cap="none">
                          <a:solidFill>
                            <a:schemeClr val="dk1"/>
                          </a:solidFill>
                          <a:latin typeface="Arial"/>
                          <a:ea typeface="Arial"/>
                          <a:cs typeface="Arial"/>
                          <a:sym typeface="Arial"/>
                        </a:rPr>
                        <a:t>10-2</a:t>
                      </a:r>
                      <a:endParaRPr/>
                    </a:p>
                  </a:txBody>
                  <a:tcPr marL="51425" marR="51425" marT="68575" marB="68575"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-13.4±11</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-7.30±8.1</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  0.25±0.8</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u="none" strike="noStrike" cap="none">
                          <a:solidFill>
                            <a:schemeClr val="dk1"/>
                          </a:solidFill>
                          <a:latin typeface="Calibri"/>
                          <a:ea typeface="Calibri"/>
                          <a:cs typeface="Calibri"/>
                          <a:sym typeface="Calibri"/>
                        </a:rPr>
                        <a:t>-9.62±9.7</a:t>
                      </a:r>
                      <a:endParaRPr/>
                    </a:p>
                  </a:txBody>
                  <a:tcPr marL="44525" marR="44525" marT="59350" marB="59350" anchor="ctr"/>
                </a:tc>
                <a:extLst>
                  <a:ext uri="{0D108BD9-81ED-4DB2-BD59-A6C34878D82A}">
                    <a16:rowId xmlns:a16="http://schemas.microsoft.com/office/drawing/2014/main" val="10004"/>
                  </a:ext>
                </a:extLst>
              </a:tr>
            </a:tbl>
          </a:graphicData>
        </a:graphic>
      </p:graphicFrame>
      <p:sp>
        <p:nvSpPr>
          <p:cNvPr id="448" name="Google Shape;448;p51"/>
          <p:cNvSpPr txBox="1"/>
          <p:nvPr/>
        </p:nvSpPr>
        <p:spPr>
          <a:xfrm>
            <a:off x="5811257" y="6084808"/>
            <a:ext cx="1885950" cy="388800"/>
          </a:xfrm>
          <a:prstGeom prst="rect">
            <a:avLst/>
          </a:prstGeom>
          <a:noFill/>
          <a:ln>
            <a:noFill/>
          </a:ln>
        </p:spPr>
        <p:txBody>
          <a:bodyPr spcFirstLastPara="1" wrap="square" lIns="68550" tIns="68550" rIns="68550" bIns="68550" anchor="t" anchorCtr="0">
            <a:noAutofit/>
          </a:bodyPr>
          <a:lstStyle/>
          <a:p>
            <a:pPr marL="0" marR="0" lvl="0" indent="0" algn="r" rtl="0">
              <a:lnSpc>
                <a:spcPct val="100000"/>
              </a:lnSpc>
              <a:spcBef>
                <a:spcPts val="0"/>
              </a:spcBef>
              <a:spcAft>
                <a:spcPts val="0"/>
              </a:spcAft>
              <a:buClr>
                <a:schemeClr val="dk1"/>
              </a:buClr>
              <a:buFont typeface="Calibri"/>
              <a:buNone/>
            </a:pPr>
            <a:r>
              <a:rPr lang="ja-JP" sz="1350" b="0" i="0" u="none" strike="noStrike" cap="none">
                <a:solidFill>
                  <a:schemeClr val="dk1"/>
                </a:solidFill>
                <a:latin typeface="Calibri"/>
                <a:ea typeface="Calibri"/>
                <a:cs typeface="Calibri"/>
                <a:sym typeface="Calibri"/>
              </a:rPr>
              <a:t>Mean +/- SD</a:t>
            </a:r>
            <a:endParaRPr/>
          </a:p>
          <a:p>
            <a:pPr marL="0" marR="0" lvl="0" indent="0" algn="r" rtl="0">
              <a:lnSpc>
                <a:spcPct val="100000"/>
              </a:lnSpc>
              <a:spcBef>
                <a:spcPts val="0"/>
              </a:spcBef>
              <a:spcAft>
                <a:spcPts val="0"/>
              </a:spcAft>
              <a:buClr>
                <a:schemeClr val="dk1"/>
              </a:buClr>
              <a:buFont typeface="Calibri"/>
              <a:buNone/>
            </a:pPr>
            <a:r>
              <a:rPr lang="ja-JP" sz="1350" b="0" i="0" u="none" strike="noStrike" cap="none">
                <a:solidFill>
                  <a:schemeClr val="dk1"/>
                </a:solidFill>
                <a:latin typeface="Calibri"/>
                <a:ea typeface="Calibri"/>
                <a:cs typeface="Calibri"/>
                <a:sym typeface="Calibri"/>
              </a:rPr>
              <a:t>One-way ANOVA</a:t>
            </a:r>
            <a:endParaRPr/>
          </a:p>
          <a:p>
            <a:pPr marL="0" marR="0" lvl="0" indent="0" algn="r" rtl="0">
              <a:lnSpc>
                <a:spcPct val="100000"/>
              </a:lnSpc>
              <a:spcBef>
                <a:spcPts val="0"/>
              </a:spcBef>
              <a:spcAft>
                <a:spcPts val="0"/>
              </a:spcAft>
              <a:buClr>
                <a:schemeClr val="dk1"/>
              </a:buClr>
              <a:buFont typeface="Calibri"/>
              <a:buNone/>
            </a:pPr>
            <a:r>
              <a:rPr lang="ja-JP" sz="1400" b="0" i="0" u="none" strike="noStrike" cap="none">
                <a:solidFill>
                  <a:schemeClr val="dk1"/>
                </a:solidFill>
                <a:latin typeface="Calibri"/>
                <a:ea typeface="Calibri"/>
                <a:cs typeface="Calibri"/>
                <a:sym typeface="Calibri"/>
              </a:rPr>
              <a:t>X2 test</a:t>
            </a:r>
            <a:endParaRPr/>
          </a:p>
          <a:p>
            <a:pPr marL="0" marR="0" lvl="0" indent="0" algn="r" rtl="0">
              <a:lnSpc>
                <a:spcPct val="100000"/>
              </a:lnSpc>
              <a:spcBef>
                <a:spcPts val="0"/>
              </a:spcBef>
              <a:spcAft>
                <a:spcPts val="0"/>
              </a:spcAft>
              <a:buClr>
                <a:srgbClr val="000000"/>
              </a:buClr>
              <a:buFont typeface="Arial"/>
              <a:buNone/>
            </a:pPr>
            <a:endParaRPr sz="1350" b="0" i="0" u="none" strike="noStrike" cap="none">
              <a:solidFill>
                <a:schemeClr val="dk1"/>
              </a:solidFill>
              <a:latin typeface="Calibri"/>
              <a:ea typeface="Calibri"/>
              <a:cs typeface="Calibri"/>
              <a:sym typeface="Calibri"/>
            </a:endParaRPr>
          </a:p>
        </p:txBody>
      </p:sp>
      <p:sp>
        <p:nvSpPr>
          <p:cNvPr id="449" name="Google Shape;449;p51"/>
          <p:cNvSpPr txBox="1">
            <a:spLocks noGrp="1"/>
          </p:cNvSpPr>
          <p:nvPr>
            <p:ph type="title"/>
          </p:nvPr>
        </p:nvSpPr>
        <p:spPr>
          <a:xfrm>
            <a:off x="1614489" y="365128"/>
            <a:ext cx="5915025" cy="83587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対象</a:t>
            </a:r>
            <a:endParaRPr/>
          </a:p>
        </p:txBody>
      </p:sp>
      <p:sp>
        <p:nvSpPr>
          <p:cNvPr id="450" name="Google Shape;450;p51"/>
          <p:cNvSpPr/>
          <p:nvPr/>
        </p:nvSpPr>
        <p:spPr>
          <a:xfrm>
            <a:off x="4482915" y="3244335"/>
            <a:ext cx="178175"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 </a:t>
            </a:r>
            <a:endParaRPr/>
          </a:p>
        </p:txBody>
      </p:sp>
    </p:spTree>
    <p:extLst>
      <p:ext uri="{BB962C8B-B14F-4D97-AF65-F5344CB8AC3E}">
        <p14:creationId xmlns:p14="http://schemas.microsoft.com/office/powerpoint/2010/main" val="42119855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2"/>
          <p:cNvSpPr txBox="1">
            <a:spLocks noGrp="1"/>
          </p:cNvSpPr>
          <p:nvPr>
            <p:ph type="title"/>
          </p:nvPr>
        </p:nvSpPr>
        <p:spPr>
          <a:xfrm>
            <a:off x="1614489" y="365129"/>
            <a:ext cx="5915025"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RGC_HFA</a:t>
            </a:r>
            <a:endParaRPr/>
          </a:p>
        </p:txBody>
      </p:sp>
      <p:sp>
        <p:nvSpPr>
          <p:cNvPr id="457" name="Google Shape;457;p52"/>
          <p:cNvSpPr/>
          <p:nvPr/>
        </p:nvSpPr>
        <p:spPr>
          <a:xfrm>
            <a:off x="3491880" y="5957223"/>
            <a:ext cx="5256583" cy="699796"/>
          </a:xfrm>
          <a:prstGeom prst="rect">
            <a:avLst/>
          </a:prstGeom>
          <a:noFill/>
          <a:ln>
            <a:noFill/>
          </a:ln>
        </p:spPr>
        <p:txBody>
          <a:bodyPr spcFirstLastPara="1" wrap="square" lIns="68550" tIns="34275" rIns="68550" bIns="34275"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Harwerth RS, et al, Prog Retin Eye Res. 2010</a:t>
            </a:r>
            <a:endParaRPr/>
          </a:p>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Medeiros FA.  ArchOphthalmol. 2012</a:t>
            </a:r>
            <a:endParaRPr/>
          </a:p>
        </p:txBody>
      </p:sp>
      <p:sp>
        <p:nvSpPr>
          <p:cNvPr id="458" name="Google Shape;458;p52"/>
          <p:cNvSpPr txBox="1"/>
          <p:nvPr/>
        </p:nvSpPr>
        <p:spPr>
          <a:xfrm>
            <a:off x="2267744" y="2330435"/>
            <a:ext cx="5112567" cy="1709184"/>
          </a:xfrm>
          <a:prstGeom prst="rect">
            <a:avLst/>
          </a:prstGeom>
          <a:noFill/>
          <a:ln w="9525" cap="flat" cmpd="sng">
            <a:solidFill>
              <a:schemeClr val="dk1"/>
            </a:solidFill>
            <a:prstDash val="solid"/>
            <a:round/>
            <a:headEnd type="none" w="sm" len="sm"/>
            <a:tailEnd type="none" w="sm" len="sm"/>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m=[0.054*(ec*1.32)]+0.9</a:t>
            </a:r>
            <a:endParaRPr/>
          </a:p>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b=[-1.5*(ec*1.32)]-14.8</a:t>
            </a:r>
            <a:endParaRPr/>
          </a:p>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gc={[(s-1)-b]/m}+4.7</a:t>
            </a:r>
            <a:endParaRPr/>
          </a:p>
          <a:p>
            <a:pPr marL="0" marR="0" lvl="0" indent="0" algn="ctr"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RGC_HFA </a:t>
            </a:r>
            <a:r>
              <a:rPr lang="ja-JP" sz="2400" b="0" i="0" u="none" strike="noStrike" cap="none">
                <a:solidFill>
                  <a:schemeClr val="dk1"/>
                </a:solidFill>
                <a:latin typeface="Calibri"/>
                <a:ea typeface="Calibri"/>
                <a:cs typeface="Calibri"/>
                <a:sym typeface="Calibri"/>
              </a:rPr>
              <a:t>=[∑10^(gc*0.1)]</a:t>
            </a:r>
            <a:r>
              <a:rPr lang="ja-JP" sz="2400" b="0" i="0" u="none" strike="noStrike" cap="none">
                <a:solidFill>
                  <a:srgbClr val="FF0000"/>
                </a:solidFill>
                <a:latin typeface="Calibri"/>
                <a:ea typeface="Calibri"/>
                <a:cs typeface="Calibri"/>
                <a:sym typeface="Calibri"/>
              </a:rPr>
              <a:t>/9</a:t>
            </a:r>
            <a:endParaRPr/>
          </a:p>
        </p:txBody>
      </p:sp>
      <p:sp>
        <p:nvSpPr>
          <p:cNvPr id="459" name="Google Shape;459;p52"/>
          <p:cNvSpPr/>
          <p:nvPr/>
        </p:nvSpPr>
        <p:spPr>
          <a:xfrm>
            <a:off x="5364088" y="4221088"/>
            <a:ext cx="2640358" cy="923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ganglion cell quantity (gc)</a:t>
            </a:r>
            <a:endParaRPr/>
          </a:p>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visual field sensitivity (s)</a:t>
            </a:r>
            <a:endParaRPr/>
          </a:p>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eccentricity (ec)</a:t>
            </a:r>
            <a:endParaRPr/>
          </a:p>
        </p:txBody>
      </p:sp>
    </p:spTree>
    <p:extLst>
      <p:ext uri="{BB962C8B-B14F-4D97-AF65-F5344CB8AC3E}">
        <p14:creationId xmlns:p14="http://schemas.microsoft.com/office/powerpoint/2010/main" val="3540106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D33EC-35FC-8749-B052-FB973B3DFD21}"/>
              </a:ext>
            </a:extLst>
          </p:cNvPr>
          <p:cNvSpPr>
            <a:spLocks noGrp="1"/>
          </p:cNvSpPr>
          <p:nvPr>
            <p:ph type="title"/>
          </p:nvPr>
        </p:nvSpPr>
        <p:spPr/>
        <p:txBody>
          <a:bodyPr/>
          <a:lstStyle/>
          <a:p>
            <a:r>
              <a:rPr lang="ja-JP" altLang="en-US"/>
              <a:t>緑内障の定義</a:t>
            </a:r>
            <a:endParaRPr lang="en-US" dirty="0"/>
          </a:p>
        </p:txBody>
      </p:sp>
      <p:sp>
        <p:nvSpPr>
          <p:cNvPr id="3" name="Text Placeholder 2">
            <a:extLst>
              <a:ext uri="{FF2B5EF4-FFF2-40B4-BE49-F238E27FC236}">
                <a16:creationId xmlns:a16="http://schemas.microsoft.com/office/drawing/2014/main" id="{6D7AA84E-6570-9945-A11C-195D0D2BBB60}"/>
              </a:ext>
            </a:extLst>
          </p:cNvPr>
          <p:cNvSpPr>
            <a:spLocks noGrp="1"/>
          </p:cNvSpPr>
          <p:nvPr>
            <p:ph type="body" idx="1"/>
          </p:nvPr>
        </p:nvSpPr>
        <p:spPr/>
        <p:txBody>
          <a:bodyPr/>
          <a:lstStyle/>
          <a:p>
            <a:pPr>
              <a:lnSpc>
                <a:spcPct val="150000"/>
              </a:lnSpc>
            </a:pPr>
            <a:r>
              <a:rPr lang="ja-JP" altLang="en-US"/>
              <a:t>緑内障は，</a:t>
            </a:r>
            <a:r>
              <a:rPr lang="ja-JP" altLang="en-US">
                <a:solidFill>
                  <a:srgbClr val="FF0000"/>
                </a:solidFill>
              </a:rPr>
              <a:t>視神経と視野に特徴的変化</a:t>
            </a:r>
            <a:r>
              <a:rPr lang="ja-JP" altLang="en-US"/>
              <a:t>を有し，通常，眼圧を十分に下降させることにより視神経障害を改善もしくは抑制しうる眼の</a:t>
            </a:r>
            <a:r>
              <a:rPr lang="ja-JP" altLang="en-US">
                <a:solidFill>
                  <a:srgbClr val="FF0000"/>
                </a:solidFill>
              </a:rPr>
              <a:t>機能的構造的異常</a:t>
            </a:r>
            <a:r>
              <a:rPr lang="ja-JP" altLang="en-US"/>
              <a:t>を特徴とする疾患である．</a:t>
            </a:r>
            <a:endParaRPr lang="en-US" altLang="ja-JP" dirty="0"/>
          </a:p>
          <a:p>
            <a:pPr marL="50800" indent="0">
              <a:buNone/>
            </a:pPr>
            <a:r>
              <a:rPr lang="ja-JP" altLang="en-US"/>
              <a:t>　</a:t>
            </a:r>
            <a:endParaRPr lang="en-US" altLang="ja-JP" dirty="0"/>
          </a:p>
          <a:p>
            <a:pPr marL="50800" indent="0">
              <a:buNone/>
            </a:pPr>
            <a:r>
              <a:rPr lang="ja-JP" altLang="en-US"/>
              <a:t>　</a:t>
            </a:r>
            <a:r>
              <a:rPr lang="en-US" altLang="ja-JP" dirty="0"/>
              <a:t>【</a:t>
            </a:r>
            <a:r>
              <a:rPr lang="ja-JP" altLang="en-US"/>
              <a:t>緑内障ガイドライン第</a:t>
            </a:r>
            <a:r>
              <a:rPr lang="en-US" altLang="ja-JP" dirty="0"/>
              <a:t>4</a:t>
            </a:r>
            <a:r>
              <a:rPr lang="ja-JP" altLang="en-US"/>
              <a:t>版</a:t>
            </a:r>
            <a:r>
              <a:rPr lang="en-US" altLang="ja-JP" dirty="0"/>
              <a:t>】</a:t>
            </a:r>
            <a:endParaRPr lang="ja-JP" altLang="en-US"/>
          </a:p>
          <a:p>
            <a:endParaRPr lang="en-US" dirty="0"/>
          </a:p>
        </p:txBody>
      </p:sp>
      <p:sp>
        <p:nvSpPr>
          <p:cNvPr id="4" name="テキスト ボックス 3">
            <a:extLst>
              <a:ext uri="{FF2B5EF4-FFF2-40B4-BE49-F238E27FC236}">
                <a16:creationId xmlns:a16="http://schemas.microsoft.com/office/drawing/2014/main" id="{1B5B0536-900A-714B-84D8-3AC8E9C0D892}"/>
              </a:ext>
            </a:extLst>
          </p:cNvPr>
          <p:cNvSpPr txBox="1"/>
          <p:nvPr/>
        </p:nvSpPr>
        <p:spPr>
          <a:xfrm>
            <a:off x="829760" y="5822882"/>
            <a:ext cx="768559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kumimoji="1" lang="ja-JP" altLang="en-US" sz="3600"/>
              <a:t>視神経変化と視野変化の一致が重要</a:t>
            </a:r>
          </a:p>
        </p:txBody>
      </p:sp>
    </p:spTree>
    <p:extLst>
      <p:ext uri="{BB962C8B-B14F-4D97-AF65-F5344CB8AC3E}">
        <p14:creationId xmlns:p14="http://schemas.microsoft.com/office/powerpoint/2010/main" val="171609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3"/>
          <p:cNvSpPr txBox="1"/>
          <p:nvPr/>
        </p:nvSpPr>
        <p:spPr>
          <a:xfrm>
            <a:off x="2105504" y="2047004"/>
            <a:ext cx="5346816" cy="1828203"/>
          </a:xfrm>
          <a:prstGeom prst="rect">
            <a:avLst/>
          </a:prstGeom>
          <a:noFill/>
          <a:ln w="9525" cap="flat" cmpd="sng">
            <a:solidFill>
              <a:schemeClr val="dk1"/>
            </a:solidFill>
            <a:prstDash val="solid"/>
            <a:round/>
            <a:headEnd type="none" w="sm" len="sm"/>
            <a:tailEnd type="none" w="sm" len="sm"/>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rgbClr val="000000"/>
              </a:buClr>
              <a:buFont typeface="Calibri"/>
              <a:buNone/>
            </a:pPr>
            <a:r>
              <a:rPr lang="ja-JP" sz="2100" b="0" i="0" u="none" strike="noStrike" cap="none">
                <a:solidFill>
                  <a:srgbClr val="000000"/>
                </a:solidFill>
                <a:latin typeface="Calibri"/>
                <a:ea typeface="Calibri"/>
                <a:cs typeface="Calibri"/>
                <a:sym typeface="Calibri"/>
              </a:rPr>
              <a:t>d = (−0.007*age) + 1.4 </a:t>
            </a:r>
            <a:endParaRPr/>
          </a:p>
          <a:p>
            <a:pPr marL="0" marR="0" lvl="0" indent="0" algn="ctr" rtl="0">
              <a:lnSpc>
                <a:spcPct val="100000"/>
              </a:lnSpc>
              <a:spcBef>
                <a:spcPts val="0"/>
              </a:spcBef>
              <a:spcAft>
                <a:spcPts val="0"/>
              </a:spcAft>
              <a:buClr>
                <a:srgbClr val="000000"/>
              </a:buClr>
              <a:buFont typeface="Calibri"/>
              <a:buNone/>
            </a:pPr>
            <a:r>
              <a:rPr lang="ja-JP" sz="2100" b="0" i="0" u="none" strike="noStrike" cap="none">
                <a:solidFill>
                  <a:srgbClr val="000000"/>
                </a:solidFill>
                <a:latin typeface="Calibri"/>
                <a:ea typeface="Calibri"/>
                <a:cs typeface="Calibri"/>
                <a:sym typeface="Calibri"/>
              </a:rPr>
              <a:t>c = (−</a:t>
            </a:r>
            <a:r>
              <a:rPr lang="ja-JP" sz="2100" b="0" i="0" u="none" strike="noStrike" cap="none">
                <a:solidFill>
                  <a:schemeClr val="dk1"/>
                </a:solidFill>
                <a:latin typeface="Calibri"/>
                <a:ea typeface="Calibri"/>
                <a:cs typeface="Calibri"/>
                <a:sym typeface="Calibri"/>
              </a:rPr>
              <a:t>0.26*MD</a:t>
            </a:r>
            <a:r>
              <a:rPr lang="ja-JP" sz="2100" b="0" i="0" u="none" strike="noStrike" cap="none">
                <a:solidFill>
                  <a:srgbClr val="000000"/>
                </a:solidFill>
                <a:latin typeface="Calibri"/>
                <a:ea typeface="Calibri"/>
                <a:cs typeface="Calibri"/>
                <a:sym typeface="Calibri"/>
              </a:rPr>
              <a:t>) + 0.12 </a:t>
            </a:r>
            <a:endParaRPr/>
          </a:p>
          <a:p>
            <a:pPr marL="0" marR="0" lvl="0" indent="0" algn="ctr" rtl="0">
              <a:lnSpc>
                <a:spcPct val="100000"/>
              </a:lnSpc>
              <a:spcBef>
                <a:spcPts val="0"/>
              </a:spcBef>
              <a:spcAft>
                <a:spcPts val="0"/>
              </a:spcAft>
              <a:buClr>
                <a:srgbClr val="000000"/>
              </a:buClr>
              <a:buFont typeface="Calibri"/>
              <a:buNone/>
            </a:pPr>
            <a:r>
              <a:rPr lang="ja-JP" sz="2100" b="0" i="0" u="none" strike="noStrike" cap="none">
                <a:solidFill>
                  <a:srgbClr val="000000"/>
                </a:solidFill>
                <a:latin typeface="Calibri"/>
                <a:ea typeface="Calibri"/>
                <a:cs typeface="Calibri"/>
                <a:sym typeface="Calibri"/>
              </a:rPr>
              <a:t>a = </a:t>
            </a:r>
            <a:r>
              <a:rPr lang="ja-JP" sz="2100" b="0" i="0" u="none" strike="noStrike" cap="none">
                <a:solidFill>
                  <a:schemeClr val="dk1"/>
                </a:solidFill>
                <a:latin typeface="Calibri"/>
                <a:ea typeface="Calibri"/>
                <a:cs typeface="Calibri"/>
                <a:sym typeface="Calibri"/>
              </a:rPr>
              <a:t>ave cpRNFLT</a:t>
            </a:r>
            <a:r>
              <a:rPr lang="ja-JP" sz="2100" b="0" i="0" u="none" strike="noStrike" cap="none">
                <a:solidFill>
                  <a:srgbClr val="000000"/>
                </a:solidFill>
                <a:latin typeface="Calibri"/>
                <a:ea typeface="Calibri"/>
                <a:cs typeface="Calibri"/>
                <a:sym typeface="Calibri"/>
              </a:rPr>
              <a:t>*</a:t>
            </a:r>
            <a:r>
              <a:rPr lang="ja-JP" sz="2100" b="0" i="0" u="none" strike="noStrike" cap="none">
                <a:solidFill>
                  <a:srgbClr val="FF0000"/>
                </a:solidFill>
                <a:latin typeface="Calibri"/>
                <a:ea typeface="Calibri"/>
                <a:cs typeface="Calibri"/>
                <a:sym typeface="Calibri"/>
              </a:rPr>
              <a:t>θ/360</a:t>
            </a:r>
            <a:r>
              <a:rPr lang="ja-JP" sz="2100" b="0" i="0" u="none" strike="noStrike" cap="none">
                <a:solidFill>
                  <a:srgbClr val="000000"/>
                </a:solidFill>
                <a:latin typeface="Calibri"/>
                <a:ea typeface="Calibri"/>
                <a:cs typeface="Calibri"/>
                <a:sym typeface="Calibri"/>
              </a:rPr>
              <a:t>*10870*d </a:t>
            </a:r>
            <a:endParaRPr/>
          </a:p>
          <a:p>
            <a:pPr marL="0" marR="0" lvl="0" indent="0" algn="ctr" rtl="0">
              <a:lnSpc>
                <a:spcPct val="100000"/>
              </a:lnSpc>
              <a:spcBef>
                <a:spcPts val="0"/>
              </a:spcBef>
              <a:spcAft>
                <a:spcPts val="0"/>
              </a:spcAft>
              <a:buClr>
                <a:srgbClr val="000000"/>
              </a:buClr>
              <a:buFont typeface="Arial"/>
              <a:buNone/>
            </a:pPr>
            <a:endParaRPr sz="21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Font typeface="Calibri"/>
              <a:buNone/>
            </a:pPr>
            <a:r>
              <a:rPr lang="ja-JP" sz="2100" b="0" i="0" u="none" strike="noStrike" cap="none">
                <a:solidFill>
                  <a:srgbClr val="000000"/>
                </a:solidFill>
                <a:latin typeface="Calibri"/>
                <a:ea typeface="Calibri"/>
                <a:cs typeface="Calibri"/>
                <a:sym typeface="Calibri"/>
              </a:rPr>
              <a:t>RGC_OCT= 10^[(log(a)*10 −c)*0.1]</a:t>
            </a:r>
            <a:endParaRPr/>
          </a:p>
        </p:txBody>
      </p:sp>
      <p:sp>
        <p:nvSpPr>
          <p:cNvPr id="466" name="Google Shape;466;p53"/>
          <p:cNvSpPr/>
          <p:nvPr/>
        </p:nvSpPr>
        <p:spPr>
          <a:xfrm>
            <a:off x="4502972" y="6158204"/>
            <a:ext cx="4461516" cy="699796"/>
          </a:xfrm>
          <a:prstGeom prst="rect">
            <a:avLst/>
          </a:prstGeom>
          <a:noFill/>
          <a:ln>
            <a:noFill/>
          </a:ln>
        </p:spPr>
        <p:txBody>
          <a:bodyPr spcFirstLastPara="1" wrap="square" lIns="68550" tIns="34275" rIns="68550" bIns="34275"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Medeiros FA.  ArchOphthalmol. 2012</a:t>
            </a:r>
            <a:endParaRPr/>
          </a:p>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Zhang C. Ophthalmology 2014</a:t>
            </a:r>
            <a:endParaRPr/>
          </a:p>
        </p:txBody>
      </p:sp>
      <p:sp>
        <p:nvSpPr>
          <p:cNvPr id="467" name="Google Shape;467;p53"/>
          <p:cNvSpPr/>
          <p:nvPr/>
        </p:nvSpPr>
        <p:spPr>
          <a:xfrm>
            <a:off x="3249801" y="3852921"/>
            <a:ext cx="3429000"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br>
              <a:rPr lang="ja-JP" sz="1800" b="0" i="0" u="none" strike="noStrike" cap="none">
                <a:solidFill>
                  <a:schemeClr val="dk1"/>
                </a:solidFill>
                <a:latin typeface="Calibri"/>
                <a:ea typeface="Calibri"/>
                <a:cs typeface="Calibri"/>
                <a:sym typeface="Calibri"/>
              </a:rPr>
            </a:br>
            <a:endParaRPr sz="1800" b="0" i="0" u="none" strike="noStrike" cap="none">
              <a:solidFill>
                <a:schemeClr val="dk1"/>
              </a:solidFill>
              <a:latin typeface="Calibri"/>
              <a:ea typeface="Calibri"/>
              <a:cs typeface="Calibri"/>
              <a:sym typeface="Calibri"/>
            </a:endParaRPr>
          </a:p>
        </p:txBody>
      </p:sp>
      <p:grpSp>
        <p:nvGrpSpPr>
          <p:cNvPr id="468" name="Google Shape;468;p53"/>
          <p:cNvGrpSpPr/>
          <p:nvPr/>
        </p:nvGrpSpPr>
        <p:grpSpPr>
          <a:xfrm>
            <a:off x="2379476" y="4343778"/>
            <a:ext cx="2399436" cy="1553413"/>
            <a:chOff x="3456056" y="4074068"/>
            <a:chExt cx="2312069" cy="1553413"/>
          </a:xfrm>
        </p:grpSpPr>
        <p:sp>
          <p:nvSpPr>
            <p:cNvPr id="469" name="Google Shape;469;p53"/>
            <p:cNvSpPr txBox="1"/>
            <p:nvPr/>
          </p:nvSpPr>
          <p:spPr>
            <a:xfrm>
              <a:off x="4158001" y="4074068"/>
              <a:ext cx="881973"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cpRNFL</a:t>
              </a:r>
              <a:endParaRPr/>
            </a:p>
          </p:txBody>
        </p:sp>
        <p:grpSp>
          <p:nvGrpSpPr>
            <p:cNvPr id="470" name="Google Shape;470;p53"/>
            <p:cNvGrpSpPr/>
            <p:nvPr/>
          </p:nvGrpSpPr>
          <p:grpSpPr>
            <a:xfrm>
              <a:off x="3456056" y="4736573"/>
              <a:ext cx="535724" cy="890908"/>
              <a:chOff x="4331126" y="4470853"/>
              <a:chExt cx="535724" cy="890908"/>
            </a:xfrm>
          </p:grpSpPr>
          <p:sp>
            <p:nvSpPr>
              <p:cNvPr id="471" name="Google Shape;471;p53"/>
              <p:cNvSpPr/>
              <p:nvPr/>
            </p:nvSpPr>
            <p:spPr>
              <a:xfrm>
                <a:off x="4350811" y="4470853"/>
                <a:ext cx="500295" cy="544423"/>
              </a:xfrm>
              <a:prstGeom prst="ellipse">
                <a:avLst/>
              </a:prstGeom>
              <a:solidFill>
                <a:srgbClr val="0700FF"/>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2" name="Google Shape;472;p53"/>
              <p:cNvSpPr txBox="1"/>
              <p:nvPr/>
            </p:nvSpPr>
            <p:spPr>
              <a:xfrm>
                <a:off x="4331126" y="4992429"/>
                <a:ext cx="535724"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360</a:t>
                </a:r>
                <a:endParaRPr/>
              </a:p>
            </p:txBody>
          </p:sp>
        </p:grpSp>
        <p:grpSp>
          <p:nvGrpSpPr>
            <p:cNvPr id="473" name="Google Shape;473;p53"/>
            <p:cNvGrpSpPr/>
            <p:nvPr/>
          </p:nvGrpSpPr>
          <p:grpSpPr>
            <a:xfrm>
              <a:off x="5232401" y="4703311"/>
              <a:ext cx="535724" cy="924170"/>
              <a:chOff x="4331126" y="5472201"/>
              <a:chExt cx="535724" cy="924170"/>
            </a:xfrm>
          </p:grpSpPr>
          <p:grpSp>
            <p:nvGrpSpPr>
              <p:cNvPr id="474" name="Google Shape;474;p53"/>
              <p:cNvGrpSpPr/>
              <p:nvPr/>
            </p:nvGrpSpPr>
            <p:grpSpPr>
              <a:xfrm>
                <a:off x="4346871" y="5472201"/>
                <a:ext cx="504234" cy="548710"/>
                <a:chOff x="6953300" y="3833811"/>
                <a:chExt cx="806400" cy="806400"/>
              </a:xfrm>
            </p:grpSpPr>
            <p:sp>
              <p:nvSpPr>
                <p:cNvPr id="475" name="Google Shape;475;p53"/>
                <p:cNvSpPr/>
                <p:nvPr/>
              </p:nvSpPr>
              <p:spPr>
                <a:xfrm>
                  <a:off x="6959600" y="3836961"/>
                  <a:ext cx="800100" cy="800100"/>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53"/>
                <p:cNvSpPr/>
                <p:nvPr/>
              </p:nvSpPr>
              <p:spPr>
                <a:xfrm rot="10800000">
                  <a:off x="6953300" y="3833811"/>
                  <a:ext cx="806400" cy="806400"/>
                </a:xfrm>
                <a:prstGeom prst="pie">
                  <a:avLst>
                    <a:gd name="adj1" fmla="val 5423411"/>
                    <a:gd name="adj2" fmla="val 16181995"/>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grpSp>
          <p:sp>
            <p:nvSpPr>
              <p:cNvPr id="477" name="Google Shape;477;p53"/>
              <p:cNvSpPr txBox="1"/>
              <p:nvPr/>
            </p:nvSpPr>
            <p:spPr>
              <a:xfrm>
                <a:off x="4331126" y="6027039"/>
                <a:ext cx="535724"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180</a:t>
                </a:r>
                <a:endParaRPr/>
              </a:p>
            </p:txBody>
          </p:sp>
        </p:grpSp>
      </p:grpSp>
      <p:sp>
        <p:nvSpPr>
          <p:cNvPr id="478" name="Google Shape;478;p53"/>
          <p:cNvSpPr/>
          <p:nvPr/>
        </p:nvSpPr>
        <p:spPr>
          <a:xfrm>
            <a:off x="5124586" y="5093828"/>
            <a:ext cx="383990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1800" b="0" i="0" u="none" strike="noStrike" cap="none">
                <a:solidFill>
                  <a:schemeClr val="dk1"/>
                </a:solidFill>
                <a:latin typeface="Arial"/>
                <a:ea typeface="Arial"/>
                <a:cs typeface="Arial"/>
                <a:sym typeface="Arial"/>
              </a:rPr>
              <a:t>cpRNFLT; 乳頭周囲神経節細胞層厚</a:t>
            </a:r>
            <a:endParaRPr/>
          </a:p>
        </p:txBody>
      </p:sp>
      <p:sp>
        <p:nvSpPr>
          <p:cNvPr id="479" name="Google Shape;479;p53"/>
          <p:cNvSpPr txBox="1"/>
          <p:nvPr/>
        </p:nvSpPr>
        <p:spPr>
          <a:xfrm>
            <a:off x="1624900" y="389880"/>
            <a:ext cx="5915025"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RGC_OCT</a:t>
            </a:r>
            <a:endParaRPr/>
          </a:p>
        </p:txBody>
      </p:sp>
      <p:sp>
        <p:nvSpPr>
          <p:cNvPr id="480" name="Google Shape;480;p53"/>
          <p:cNvSpPr/>
          <p:nvPr/>
        </p:nvSpPr>
        <p:spPr>
          <a:xfrm>
            <a:off x="5399109" y="3882113"/>
            <a:ext cx="3709152"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Axonal density (d)</a:t>
            </a:r>
            <a:endParaRPr/>
          </a:p>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correction factor for the severity(c)</a:t>
            </a:r>
            <a:endParaRPr/>
          </a:p>
        </p:txBody>
      </p:sp>
    </p:spTree>
    <p:extLst>
      <p:ext uri="{BB962C8B-B14F-4D97-AF65-F5344CB8AC3E}">
        <p14:creationId xmlns:p14="http://schemas.microsoft.com/office/powerpoint/2010/main" val="18706558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grpSp>
        <p:nvGrpSpPr>
          <p:cNvPr id="486" name="Google Shape;486;p54"/>
          <p:cNvGrpSpPr/>
          <p:nvPr/>
        </p:nvGrpSpPr>
        <p:grpSpPr>
          <a:xfrm>
            <a:off x="1043608" y="1858296"/>
            <a:ext cx="4912899" cy="4567070"/>
            <a:chOff x="282680" y="1858297"/>
            <a:chExt cx="6135326" cy="4567069"/>
          </a:xfrm>
        </p:grpSpPr>
        <p:pic>
          <p:nvPicPr>
            <p:cNvPr id="487" name="Google Shape;487;p54"/>
            <p:cNvPicPr preferRelativeResize="0"/>
            <p:nvPr/>
          </p:nvPicPr>
          <p:blipFill rotWithShape="1">
            <a:blip r:embed="rId3">
              <a:alphaModFix/>
            </a:blip>
            <a:srcRect/>
            <a:stretch/>
          </p:blipFill>
          <p:spPr>
            <a:xfrm>
              <a:off x="282680" y="1858297"/>
              <a:ext cx="6135326" cy="4567069"/>
            </a:xfrm>
            <a:prstGeom prst="rect">
              <a:avLst/>
            </a:prstGeom>
            <a:noFill/>
            <a:ln>
              <a:noFill/>
            </a:ln>
          </p:spPr>
        </p:pic>
        <p:sp>
          <p:nvSpPr>
            <p:cNvPr id="488" name="Google Shape;488;p54"/>
            <p:cNvSpPr txBox="1"/>
            <p:nvPr/>
          </p:nvSpPr>
          <p:spPr>
            <a:xfrm rot="-5400000">
              <a:off x="-238921" y="3883121"/>
              <a:ext cx="1726002" cy="369332"/>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RGC OCT</a:t>
              </a:r>
              <a:endParaRPr/>
            </a:p>
          </p:txBody>
        </p:sp>
      </p:grpSp>
      <p:sp>
        <p:nvSpPr>
          <p:cNvPr id="489" name="Google Shape;489;p5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MD10-2 vs RGC_OCT</a:t>
            </a:r>
            <a:endParaRPr/>
          </a:p>
        </p:txBody>
      </p:sp>
      <p:grpSp>
        <p:nvGrpSpPr>
          <p:cNvPr id="490" name="Google Shape;490;p54"/>
          <p:cNvGrpSpPr/>
          <p:nvPr/>
        </p:nvGrpSpPr>
        <p:grpSpPr>
          <a:xfrm>
            <a:off x="5476866" y="2701877"/>
            <a:ext cx="1995403" cy="2774719"/>
            <a:chOff x="6199058" y="2362200"/>
            <a:chExt cx="1992932" cy="2989432"/>
          </a:xfrm>
        </p:grpSpPr>
        <p:sp>
          <p:nvSpPr>
            <p:cNvPr id="491" name="Google Shape;491;p54"/>
            <p:cNvSpPr/>
            <p:nvPr/>
          </p:nvSpPr>
          <p:spPr>
            <a:xfrm>
              <a:off x="6959600" y="2362200"/>
              <a:ext cx="800100" cy="800100"/>
            </a:xfrm>
            <a:prstGeom prst="ellipse">
              <a:avLst/>
            </a:prstGeom>
            <a:solidFill>
              <a:srgbClr val="0700FF"/>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grpSp>
          <p:nvGrpSpPr>
            <p:cNvPr id="492" name="Google Shape;492;p54"/>
            <p:cNvGrpSpPr/>
            <p:nvPr/>
          </p:nvGrpSpPr>
          <p:grpSpPr>
            <a:xfrm>
              <a:off x="6953300" y="3833811"/>
              <a:ext cx="806400" cy="806400"/>
              <a:chOff x="6953300" y="3833811"/>
              <a:chExt cx="806400" cy="806400"/>
            </a:xfrm>
          </p:grpSpPr>
          <p:sp>
            <p:nvSpPr>
              <p:cNvPr id="493" name="Google Shape;493;p54"/>
              <p:cNvSpPr/>
              <p:nvPr/>
            </p:nvSpPr>
            <p:spPr>
              <a:xfrm>
                <a:off x="6959600" y="3836961"/>
                <a:ext cx="800100" cy="800100"/>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94" name="Google Shape;494;p54"/>
              <p:cNvSpPr/>
              <p:nvPr/>
            </p:nvSpPr>
            <p:spPr>
              <a:xfrm rot="10800000">
                <a:off x="6953300" y="3833811"/>
                <a:ext cx="806400" cy="806400"/>
              </a:xfrm>
              <a:prstGeom prst="pie">
                <a:avLst>
                  <a:gd name="adj1" fmla="val 5423411"/>
                  <a:gd name="adj2" fmla="val 16181995"/>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grpSp>
        <p:sp>
          <p:nvSpPr>
            <p:cNvPr id="495" name="Google Shape;495;p54"/>
            <p:cNvSpPr txBox="1"/>
            <p:nvPr/>
          </p:nvSpPr>
          <p:spPr>
            <a:xfrm>
              <a:off x="6199058" y="3355349"/>
              <a:ext cx="827743" cy="36475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cpRNFL</a:t>
              </a:r>
              <a:endParaRPr/>
            </a:p>
          </p:txBody>
        </p:sp>
        <p:sp>
          <p:nvSpPr>
            <p:cNvPr id="496" name="Google Shape;496;p54"/>
            <p:cNvSpPr txBox="1"/>
            <p:nvPr/>
          </p:nvSpPr>
          <p:spPr>
            <a:xfrm>
              <a:off x="7088636" y="3128723"/>
              <a:ext cx="550839" cy="3979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360</a:t>
              </a:r>
              <a:endParaRPr/>
            </a:p>
          </p:txBody>
        </p:sp>
        <p:sp>
          <p:nvSpPr>
            <p:cNvPr id="497" name="Google Shape;497;p54"/>
            <p:cNvSpPr txBox="1"/>
            <p:nvPr/>
          </p:nvSpPr>
          <p:spPr>
            <a:xfrm>
              <a:off x="7088636" y="4649217"/>
              <a:ext cx="550839" cy="3979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180</a:t>
              </a:r>
              <a:endParaRPr/>
            </a:p>
          </p:txBody>
        </p:sp>
        <p:sp>
          <p:nvSpPr>
            <p:cNvPr id="498" name="Google Shape;498;p54"/>
            <p:cNvSpPr txBox="1"/>
            <p:nvPr/>
          </p:nvSpPr>
          <p:spPr>
            <a:xfrm>
              <a:off x="6294348" y="5053198"/>
              <a:ext cx="1897642" cy="2984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Zhang C. Ophthalmol 2014</a:t>
              </a:r>
              <a:endParaRPr/>
            </a:p>
          </p:txBody>
        </p:sp>
      </p:grpSp>
      <p:sp>
        <p:nvSpPr>
          <p:cNvPr id="499" name="Google Shape;499;p54"/>
          <p:cNvSpPr txBox="1"/>
          <p:nvPr/>
        </p:nvSpPr>
        <p:spPr>
          <a:xfrm>
            <a:off x="2827794" y="3627572"/>
            <a:ext cx="1384166" cy="461665"/>
          </a:xfrm>
          <a:prstGeom prst="rect">
            <a:avLst/>
          </a:prstGeom>
          <a:solidFill>
            <a:srgbClr val="FFFF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R=0.895</a:t>
            </a:r>
            <a:endParaRPr/>
          </a:p>
        </p:txBody>
      </p:sp>
      <p:sp>
        <p:nvSpPr>
          <p:cNvPr id="500" name="Google Shape;500;p54"/>
          <p:cNvSpPr txBox="1"/>
          <p:nvPr/>
        </p:nvSpPr>
        <p:spPr>
          <a:xfrm>
            <a:off x="4599384" y="5412536"/>
            <a:ext cx="1357123" cy="461665"/>
          </a:xfrm>
          <a:prstGeom prst="rect">
            <a:avLst/>
          </a:prstGeom>
          <a:solidFill>
            <a:srgbClr val="FFFF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R=0.895</a:t>
            </a:r>
            <a:endParaRPr/>
          </a:p>
        </p:txBody>
      </p:sp>
      <p:sp>
        <p:nvSpPr>
          <p:cNvPr id="501" name="Google Shape;501;p54"/>
          <p:cNvSpPr txBox="1"/>
          <p:nvPr/>
        </p:nvSpPr>
        <p:spPr>
          <a:xfrm>
            <a:off x="7092280" y="2904875"/>
            <a:ext cx="127292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OCT360</a:t>
            </a:r>
            <a:endParaRPr/>
          </a:p>
        </p:txBody>
      </p:sp>
      <p:sp>
        <p:nvSpPr>
          <p:cNvPr id="502" name="Google Shape;502;p54"/>
          <p:cNvSpPr txBox="1"/>
          <p:nvPr/>
        </p:nvSpPr>
        <p:spPr>
          <a:xfrm>
            <a:off x="7128284" y="4257362"/>
            <a:ext cx="120091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OCT180</a:t>
            </a:r>
            <a:endParaRPr/>
          </a:p>
        </p:txBody>
      </p:sp>
    </p:spTree>
    <p:extLst>
      <p:ext uri="{BB962C8B-B14F-4D97-AF65-F5344CB8AC3E}">
        <p14:creationId xmlns:p14="http://schemas.microsoft.com/office/powerpoint/2010/main" val="13541513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5"/>
          <p:cNvSpPr txBox="1">
            <a:spLocks noGrp="1"/>
          </p:cNvSpPr>
          <p:nvPr>
            <p:ph type="title"/>
          </p:nvPr>
        </p:nvSpPr>
        <p:spPr>
          <a:xfrm>
            <a:off x="1614487" y="188667"/>
            <a:ext cx="6333534"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4000" b="0" i="0" u="none" strike="noStrike" cap="none">
                <a:solidFill>
                  <a:schemeClr val="dk1"/>
                </a:solidFill>
                <a:latin typeface="Calibri"/>
                <a:ea typeface="Calibri"/>
                <a:cs typeface="Calibri"/>
                <a:sym typeface="Calibri"/>
              </a:rPr>
              <a:t>RGC_HFA vs RGC_OCT</a:t>
            </a:r>
            <a:br>
              <a:rPr lang="ja-JP" sz="4000" b="0" i="0" u="none" strike="noStrike" cap="none">
                <a:solidFill>
                  <a:schemeClr val="dk1"/>
                </a:solidFill>
                <a:latin typeface="Calibri"/>
                <a:ea typeface="Calibri"/>
                <a:cs typeface="Calibri"/>
                <a:sym typeface="Calibri"/>
              </a:rPr>
            </a:br>
            <a:r>
              <a:rPr lang="ja-JP" sz="3200" b="0" i="0" u="none" strike="noStrike" cap="none">
                <a:solidFill>
                  <a:schemeClr val="dk1"/>
                </a:solidFill>
                <a:latin typeface="Calibri"/>
                <a:ea typeface="Calibri"/>
                <a:cs typeface="Calibri"/>
                <a:sym typeface="Calibri"/>
              </a:rPr>
              <a:t>360 &amp;180 degree</a:t>
            </a:r>
            <a:endParaRPr/>
          </a:p>
        </p:txBody>
      </p:sp>
      <p:pic>
        <p:nvPicPr>
          <p:cNvPr id="509" name="Google Shape;509;p55"/>
          <p:cNvPicPr preferRelativeResize="0"/>
          <p:nvPr/>
        </p:nvPicPr>
        <p:blipFill rotWithShape="1">
          <a:blip r:embed="rId3">
            <a:alphaModFix/>
          </a:blip>
          <a:srcRect/>
          <a:stretch/>
        </p:blipFill>
        <p:spPr>
          <a:xfrm>
            <a:off x="683569" y="1514228"/>
            <a:ext cx="4429852" cy="4097694"/>
          </a:xfrm>
          <a:prstGeom prst="rect">
            <a:avLst/>
          </a:prstGeom>
          <a:noFill/>
          <a:ln>
            <a:noFill/>
          </a:ln>
        </p:spPr>
      </p:pic>
      <p:sp>
        <p:nvSpPr>
          <p:cNvPr id="510" name="Google Shape;510;p55"/>
          <p:cNvSpPr txBox="1"/>
          <p:nvPr/>
        </p:nvSpPr>
        <p:spPr>
          <a:xfrm>
            <a:off x="3395544" y="5978039"/>
            <a:ext cx="2412007"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100"/>
              </a:buClr>
              <a:buFont typeface="Calibri"/>
              <a:buNone/>
            </a:pPr>
            <a:r>
              <a:rPr lang="ja-JP" sz="2800" b="0" i="0" u="none" strike="noStrike" cap="none">
                <a:solidFill>
                  <a:srgbClr val="FF0100"/>
                </a:solidFill>
                <a:latin typeface="Calibri"/>
                <a:ea typeface="Calibri"/>
                <a:cs typeface="Calibri"/>
                <a:sym typeface="Calibri"/>
              </a:rPr>
              <a:t>360</a:t>
            </a:r>
            <a:r>
              <a:rPr lang="ja-JP" sz="2000" b="0" i="0" u="none" strike="noStrike" cap="none">
                <a:solidFill>
                  <a:schemeClr val="dk1"/>
                </a:solidFill>
                <a:latin typeface="Calibri"/>
                <a:ea typeface="Calibri"/>
                <a:cs typeface="Calibri"/>
                <a:sym typeface="Calibri"/>
              </a:rPr>
              <a:t> degree is better model </a:t>
            </a:r>
            <a:endParaRPr/>
          </a:p>
        </p:txBody>
      </p:sp>
      <p:grpSp>
        <p:nvGrpSpPr>
          <p:cNvPr id="511" name="Google Shape;511;p55"/>
          <p:cNvGrpSpPr/>
          <p:nvPr/>
        </p:nvGrpSpPr>
        <p:grpSpPr>
          <a:xfrm>
            <a:off x="4601164" y="2839789"/>
            <a:ext cx="1771036" cy="2738608"/>
            <a:chOff x="6199057" y="2362200"/>
            <a:chExt cx="2112844" cy="2993810"/>
          </a:xfrm>
        </p:grpSpPr>
        <p:sp>
          <p:nvSpPr>
            <p:cNvPr id="512" name="Google Shape;512;p55"/>
            <p:cNvSpPr/>
            <p:nvPr/>
          </p:nvSpPr>
          <p:spPr>
            <a:xfrm>
              <a:off x="6959600" y="2362200"/>
              <a:ext cx="800100" cy="800100"/>
            </a:xfrm>
            <a:prstGeom prst="ellipse">
              <a:avLst/>
            </a:prstGeom>
            <a:solidFill>
              <a:srgbClr val="0700FF"/>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grpSp>
          <p:nvGrpSpPr>
            <p:cNvPr id="513" name="Google Shape;513;p55"/>
            <p:cNvGrpSpPr/>
            <p:nvPr/>
          </p:nvGrpSpPr>
          <p:grpSpPr>
            <a:xfrm>
              <a:off x="6953300" y="3833811"/>
              <a:ext cx="806400" cy="806400"/>
              <a:chOff x="6953300" y="3833811"/>
              <a:chExt cx="806400" cy="806400"/>
            </a:xfrm>
          </p:grpSpPr>
          <p:sp>
            <p:nvSpPr>
              <p:cNvPr id="514" name="Google Shape;514;p55"/>
              <p:cNvSpPr/>
              <p:nvPr/>
            </p:nvSpPr>
            <p:spPr>
              <a:xfrm>
                <a:off x="6959600" y="3836960"/>
                <a:ext cx="800100" cy="800100"/>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p55"/>
              <p:cNvSpPr/>
              <p:nvPr/>
            </p:nvSpPr>
            <p:spPr>
              <a:xfrm rot="10800000">
                <a:off x="6953300" y="3833811"/>
                <a:ext cx="806400" cy="806400"/>
              </a:xfrm>
              <a:prstGeom prst="pie">
                <a:avLst>
                  <a:gd name="adj1" fmla="val 5423411"/>
                  <a:gd name="adj2" fmla="val 16181995"/>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grpSp>
        <p:sp>
          <p:nvSpPr>
            <p:cNvPr id="516" name="Google Shape;516;p55"/>
            <p:cNvSpPr txBox="1"/>
            <p:nvPr/>
          </p:nvSpPr>
          <p:spPr>
            <a:xfrm>
              <a:off x="6199057" y="3355349"/>
              <a:ext cx="1475223" cy="5046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cpRNFL</a:t>
              </a:r>
              <a:endParaRPr/>
            </a:p>
          </p:txBody>
        </p:sp>
        <p:sp>
          <p:nvSpPr>
            <p:cNvPr id="517" name="Google Shape;517;p55"/>
            <p:cNvSpPr txBox="1"/>
            <p:nvPr/>
          </p:nvSpPr>
          <p:spPr>
            <a:xfrm>
              <a:off x="6959600" y="3128723"/>
              <a:ext cx="714682" cy="40374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360</a:t>
              </a:r>
              <a:endParaRPr/>
            </a:p>
          </p:txBody>
        </p:sp>
        <p:sp>
          <p:nvSpPr>
            <p:cNvPr id="518" name="Google Shape;518;p55"/>
            <p:cNvSpPr txBox="1"/>
            <p:nvPr/>
          </p:nvSpPr>
          <p:spPr>
            <a:xfrm>
              <a:off x="6810180" y="4649217"/>
              <a:ext cx="864101" cy="40374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180</a:t>
              </a:r>
              <a:endParaRPr/>
            </a:p>
          </p:txBody>
        </p:sp>
        <p:sp>
          <p:nvSpPr>
            <p:cNvPr id="519" name="Google Shape;519;p55"/>
            <p:cNvSpPr txBox="1"/>
            <p:nvPr/>
          </p:nvSpPr>
          <p:spPr>
            <a:xfrm>
              <a:off x="6294348" y="5053198"/>
              <a:ext cx="2017553" cy="3028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Zhang C. Ophthalmol 2014</a:t>
              </a:r>
              <a:endParaRPr/>
            </a:p>
          </p:txBody>
        </p:sp>
      </p:grpSp>
      <p:sp>
        <p:nvSpPr>
          <p:cNvPr id="520" name="Google Shape;520;p55"/>
          <p:cNvSpPr txBox="1"/>
          <p:nvPr/>
        </p:nvSpPr>
        <p:spPr>
          <a:xfrm>
            <a:off x="6073354" y="2920160"/>
            <a:ext cx="2099046"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506577</a:t>
            </a:r>
            <a:r>
              <a:rPr lang="ja-JP" sz="1800" b="0" i="0" u="none" strike="noStrike" cap="none">
                <a:solidFill>
                  <a:schemeClr val="dk1"/>
                </a:solidFill>
                <a:latin typeface="Calibri"/>
                <a:ea typeface="Calibri"/>
                <a:cs typeface="Calibri"/>
                <a:sym typeface="Calibri"/>
              </a:rPr>
              <a:t>±288809</a:t>
            </a:r>
            <a:endParaRPr/>
          </a:p>
        </p:txBody>
      </p:sp>
      <p:sp>
        <p:nvSpPr>
          <p:cNvPr id="521" name="Google Shape;521;p55"/>
          <p:cNvSpPr txBox="1"/>
          <p:nvPr/>
        </p:nvSpPr>
        <p:spPr>
          <a:xfrm>
            <a:off x="6073353" y="4346077"/>
            <a:ext cx="2027039"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253289</a:t>
            </a:r>
            <a:r>
              <a:rPr lang="ja-JP" sz="1800" b="0" i="0" u="none" strike="noStrike" cap="none">
                <a:solidFill>
                  <a:schemeClr val="dk1"/>
                </a:solidFill>
                <a:latin typeface="Calibri"/>
                <a:ea typeface="Calibri"/>
                <a:cs typeface="Calibri"/>
                <a:sym typeface="Calibri"/>
              </a:rPr>
              <a:t>±158081</a:t>
            </a:r>
            <a:endParaRPr/>
          </a:p>
        </p:txBody>
      </p:sp>
      <p:sp>
        <p:nvSpPr>
          <p:cNvPr id="522" name="Google Shape;522;p55"/>
          <p:cNvSpPr txBox="1"/>
          <p:nvPr/>
        </p:nvSpPr>
        <p:spPr>
          <a:xfrm>
            <a:off x="6073352" y="3425132"/>
            <a:ext cx="1450975" cy="461665"/>
          </a:xfrm>
          <a:prstGeom prst="rect">
            <a:avLst/>
          </a:prstGeom>
          <a:solidFill>
            <a:srgbClr val="FFFF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R=0.878</a:t>
            </a:r>
            <a:endParaRPr/>
          </a:p>
        </p:txBody>
      </p:sp>
      <p:sp>
        <p:nvSpPr>
          <p:cNvPr id="523" name="Google Shape;523;p55"/>
          <p:cNvSpPr txBox="1"/>
          <p:nvPr/>
        </p:nvSpPr>
        <p:spPr>
          <a:xfrm>
            <a:off x="6073350" y="4854722"/>
            <a:ext cx="1450977" cy="461665"/>
          </a:xfrm>
          <a:prstGeom prst="rect">
            <a:avLst/>
          </a:prstGeom>
          <a:solidFill>
            <a:srgbClr val="FFFF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R=0.878</a:t>
            </a:r>
            <a:endParaRPr/>
          </a:p>
        </p:txBody>
      </p:sp>
      <p:sp>
        <p:nvSpPr>
          <p:cNvPr id="524" name="Google Shape;524;p55"/>
          <p:cNvSpPr/>
          <p:nvPr/>
        </p:nvSpPr>
        <p:spPr>
          <a:xfrm>
            <a:off x="7524327" y="5732698"/>
            <a:ext cx="1470723" cy="369332"/>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Mean +/- SD</a:t>
            </a:r>
            <a:endParaRPr/>
          </a:p>
        </p:txBody>
      </p:sp>
      <p:sp>
        <p:nvSpPr>
          <p:cNvPr id="525" name="Google Shape;525;p55"/>
          <p:cNvSpPr txBox="1"/>
          <p:nvPr/>
        </p:nvSpPr>
        <p:spPr>
          <a:xfrm>
            <a:off x="4580583" y="1932077"/>
            <a:ext cx="147055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RGC_10-2</a:t>
            </a:r>
            <a:endParaRPr/>
          </a:p>
        </p:txBody>
      </p:sp>
      <p:sp>
        <p:nvSpPr>
          <p:cNvPr id="526" name="Google Shape;526;p55"/>
          <p:cNvSpPr txBox="1"/>
          <p:nvPr/>
        </p:nvSpPr>
        <p:spPr>
          <a:xfrm>
            <a:off x="6051138" y="1927217"/>
            <a:ext cx="2265278"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474730</a:t>
            </a:r>
            <a:r>
              <a:rPr lang="ja-JP" sz="1800" b="0" i="0" u="none" strike="noStrike" cap="none">
                <a:solidFill>
                  <a:schemeClr val="dk1"/>
                </a:solidFill>
                <a:latin typeface="Calibri"/>
                <a:ea typeface="Calibri"/>
                <a:cs typeface="Calibri"/>
                <a:sym typeface="Calibri"/>
              </a:rPr>
              <a:t>±288988</a:t>
            </a:r>
            <a:endParaRPr/>
          </a:p>
        </p:txBody>
      </p:sp>
      <p:sp>
        <p:nvSpPr>
          <p:cNvPr id="527" name="Google Shape;527;p55"/>
          <p:cNvSpPr txBox="1"/>
          <p:nvPr/>
        </p:nvSpPr>
        <p:spPr>
          <a:xfrm>
            <a:off x="7740352" y="5363366"/>
            <a:ext cx="125469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Cells/mm²</a:t>
            </a:r>
            <a:endParaRPr/>
          </a:p>
        </p:txBody>
      </p:sp>
    </p:spTree>
    <p:extLst>
      <p:ext uri="{BB962C8B-B14F-4D97-AF65-F5344CB8AC3E}">
        <p14:creationId xmlns:p14="http://schemas.microsoft.com/office/powerpoint/2010/main" val="40725486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Displaced test point*</a:t>
            </a:r>
            <a:endParaRPr/>
          </a:p>
        </p:txBody>
      </p:sp>
      <p:grpSp>
        <p:nvGrpSpPr>
          <p:cNvPr id="534" name="Google Shape;534;p56"/>
          <p:cNvGrpSpPr/>
          <p:nvPr/>
        </p:nvGrpSpPr>
        <p:grpSpPr>
          <a:xfrm>
            <a:off x="4669820" y="1879970"/>
            <a:ext cx="4136031" cy="4146492"/>
            <a:chOff x="471386" y="1903930"/>
            <a:chExt cx="4058115" cy="4146492"/>
          </a:xfrm>
        </p:grpSpPr>
        <p:pic>
          <p:nvPicPr>
            <p:cNvPr id="535" name="Google Shape;535;p56"/>
            <p:cNvPicPr preferRelativeResize="0"/>
            <p:nvPr/>
          </p:nvPicPr>
          <p:blipFill rotWithShape="1">
            <a:blip r:embed="rId3">
              <a:alphaModFix/>
            </a:blip>
            <a:srcRect/>
            <a:stretch/>
          </p:blipFill>
          <p:spPr>
            <a:xfrm>
              <a:off x="471386" y="2456919"/>
              <a:ext cx="4058115" cy="3593503"/>
            </a:xfrm>
            <a:prstGeom prst="rect">
              <a:avLst/>
            </a:prstGeom>
            <a:noFill/>
            <a:ln>
              <a:noFill/>
            </a:ln>
          </p:spPr>
        </p:pic>
        <p:sp>
          <p:nvSpPr>
            <p:cNvPr id="536" name="Google Shape;536;p56"/>
            <p:cNvSpPr txBox="1"/>
            <p:nvPr/>
          </p:nvSpPr>
          <p:spPr>
            <a:xfrm>
              <a:off x="1691113" y="1903930"/>
              <a:ext cx="1661160"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Turpin model**</a:t>
              </a:r>
              <a:endParaRPr/>
            </a:p>
          </p:txBody>
        </p:sp>
      </p:grpSp>
      <p:pic>
        <p:nvPicPr>
          <p:cNvPr id="537" name="Google Shape;537;p56"/>
          <p:cNvPicPr preferRelativeResize="0"/>
          <p:nvPr/>
        </p:nvPicPr>
        <p:blipFill rotWithShape="1">
          <a:blip r:embed="rId4">
            <a:alphaModFix/>
          </a:blip>
          <a:srcRect/>
          <a:stretch/>
        </p:blipFill>
        <p:spPr>
          <a:xfrm>
            <a:off x="112350" y="2343022"/>
            <a:ext cx="4679760" cy="3581825"/>
          </a:xfrm>
          <a:prstGeom prst="rect">
            <a:avLst/>
          </a:prstGeom>
          <a:noFill/>
          <a:ln>
            <a:noFill/>
          </a:ln>
        </p:spPr>
      </p:pic>
      <p:sp>
        <p:nvSpPr>
          <p:cNvPr id="538" name="Google Shape;538;p56"/>
          <p:cNvSpPr txBox="1"/>
          <p:nvPr/>
        </p:nvSpPr>
        <p:spPr>
          <a:xfrm>
            <a:off x="5655280" y="6131733"/>
            <a:ext cx="3165192" cy="646331"/>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*Drasdo N. Vison Res, 2007 </a:t>
            </a:r>
            <a:endParaRPr/>
          </a:p>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**Turpin A. IOVS 2015</a:t>
            </a:r>
            <a:endParaRPr/>
          </a:p>
        </p:txBody>
      </p:sp>
    </p:spTree>
    <p:extLst>
      <p:ext uri="{BB962C8B-B14F-4D97-AF65-F5344CB8AC3E}">
        <p14:creationId xmlns:p14="http://schemas.microsoft.com/office/powerpoint/2010/main" val="24837709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pic>
        <p:nvPicPr>
          <p:cNvPr id="544" name="Google Shape;544;p57"/>
          <p:cNvPicPr preferRelativeResize="0"/>
          <p:nvPr/>
        </p:nvPicPr>
        <p:blipFill rotWithShape="1">
          <a:blip r:embed="rId3">
            <a:alphaModFix/>
          </a:blip>
          <a:srcRect/>
          <a:stretch/>
        </p:blipFill>
        <p:spPr>
          <a:xfrm>
            <a:off x="1115616" y="1747191"/>
            <a:ext cx="5032388" cy="4031665"/>
          </a:xfrm>
          <a:prstGeom prst="rect">
            <a:avLst/>
          </a:prstGeom>
          <a:noFill/>
          <a:ln>
            <a:noFill/>
          </a:ln>
        </p:spPr>
      </p:pic>
      <p:grpSp>
        <p:nvGrpSpPr>
          <p:cNvPr id="545" name="Google Shape;545;p57"/>
          <p:cNvGrpSpPr/>
          <p:nvPr/>
        </p:nvGrpSpPr>
        <p:grpSpPr>
          <a:xfrm>
            <a:off x="6032724" y="1779074"/>
            <a:ext cx="2139676" cy="3581903"/>
            <a:chOff x="6294348" y="1779073"/>
            <a:chExt cx="2124299" cy="3581902"/>
          </a:xfrm>
        </p:grpSpPr>
        <p:sp>
          <p:nvSpPr>
            <p:cNvPr id="546" name="Google Shape;546;p57"/>
            <p:cNvSpPr/>
            <p:nvPr/>
          </p:nvSpPr>
          <p:spPr>
            <a:xfrm>
              <a:off x="6959600" y="2362200"/>
              <a:ext cx="800100" cy="800100"/>
            </a:xfrm>
            <a:prstGeom prst="ellipse">
              <a:avLst/>
            </a:prstGeom>
            <a:solidFill>
              <a:srgbClr val="0700FF"/>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grpSp>
          <p:nvGrpSpPr>
            <p:cNvPr id="547" name="Google Shape;547;p57"/>
            <p:cNvGrpSpPr/>
            <p:nvPr/>
          </p:nvGrpSpPr>
          <p:grpSpPr>
            <a:xfrm>
              <a:off x="6953300" y="3833811"/>
              <a:ext cx="806400" cy="806400"/>
              <a:chOff x="6953300" y="3833811"/>
              <a:chExt cx="806400" cy="806400"/>
            </a:xfrm>
          </p:grpSpPr>
          <p:sp>
            <p:nvSpPr>
              <p:cNvPr id="548" name="Google Shape;548;p57"/>
              <p:cNvSpPr/>
              <p:nvPr/>
            </p:nvSpPr>
            <p:spPr>
              <a:xfrm>
                <a:off x="6959600" y="3836961"/>
                <a:ext cx="800100" cy="800100"/>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549" name="Google Shape;549;p57"/>
              <p:cNvSpPr/>
              <p:nvPr/>
            </p:nvSpPr>
            <p:spPr>
              <a:xfrm rot="10800000">
                <a:off x="6953300" y="3833811"/>
                <a:ext cx="806400" cy="806400"/>
              </a:xfrm>
              <a:prstGeom prst="pie">
                <a:avLst>
                  <a:gd name="adj1" fmla="val 5423411"/>
                  <a:gd name="adj2" fmla="val 16181995"/>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grpSp>
        <p:sp>
          <p:nvSpPr>
            <p:cNvPr id="550" name="Google Shape;550;p57"/>
            <p:cNvSpPr txBox="1"/>
            <p:nvPr/>
          </p:nvSpPr>
          <p:spPr>
            <a:xfrm>
              <a:off x="6915512" y="1779073"/>
              <a:ext cx="881973"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cpRNFL</a:t>
              </a:r>
              <a:endParaRPr/>
            </a:p>
          </p:txBody>
        </p:sp>
        <p:sp>
          <p:nvSpPr>
            <p:cNvPr id="551" name="Google Shape;551;p57"/>
            <p:cNvSpPr txBox="1"/>
            <p:nvPr/>
          </p:nvSpPr>
          <p:spPr>
            <a:xfrm>
              <a:off x="7088636" y="3128723"/>
              <a:ext cx="53572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360</a:t>
              </a:r>
              <a:endParaRPr/>
            </a:p>
          </p:txBody>
        </p:sp>
        <p:sp>
          <p:nvSpPr>
            <p:cNvPr id="552" name="Google Shape;552;p57"/>
            <p:cNvSpPr txBox="1"/>
            <p:nvPr/>
          </p:nvSpPr>
          <p:spPr>
            <a:xfrm>
              <a:off x="7088636" y="4649217"/>
              <a:ext cx="53572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180</a:t>
              </a:r>
              <a:endParaRPr/>
            </a:p>
          </p:txBody>
        </p:sp>
        <p:sp>
          <p:nvSpPr>
            <p:cNvPr id="553" name="Google Shape;553;p57"/>
            <p:cNvSpPr txBox="1"/>
            <p:nvPr/>
          </p:nvSpPr>
          <p:spPr>
            <a:xfrm>
              <a:off x="6294348" y="5053198"/>
              <a:ext cx="212429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400" b="0" i="0" u="none" strike="noStrike" cap="none">
                  <a:solidFill>
                    <a:schemeClr val="dk1"/>
                  </a:solidFill>
                  <a:latin typeface="Calibri"/>
                  <a:ea typeface="Calibri"/>
                  <a:cs typeface="Calibri"/>
                  <a:sym typeface="Calibri"/>
                </a:rPr>
                <a:t>Zhang C. Ophthalmol 2014</a:t>
              </a:r>
              <a:endParaRPr/>
            </a:p>
          </p:txBody>
        </p:sp>
      </p:grpSp>
      <p:sp>
        <p:nvSpPr>
          <p:cNvPr id="554" name="Google Shape;554;p57"/>
          <p:cNvSpPr txBox="1">
            <a:spLocks noGrp="1"/>
          </p:cNvSpPr>
          <p:nvPr>
            <p:ph type="title"/>
          </p:nvPr>
        </p:nvSpPr>
        <p:spPr>
          <a:xfrm>
            <a:off x="1614489" y="365129"/>
            <a:ext cx="7529511"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4000" b="0" i="0" u="none" strike="noStrike" cap="none">
                <a:solidFill>
                  <a:schemeClr val="dk1"/>
                </a:solidFill>
                <a:latin typeface="Calibri"/>
                <a:ea typeface="Calibri"/>
                <a:cs typeface="Calibri"/>
                <a:sym typeface="Calibri"/>
              </a:rPr>
              <a:t>Displaced RGC_HFA vs. RGC_OCT</a:t>
            </a:r>
            <a:br>
              <a:rPr lang="ja-JP" sz="4000" b="0" i="0" u="none" strike="noStrike" cap="none">
                <a:solidFill>
                  <a:schemeClr val="dk1"/>
                </a:solidFill>
                <a:latin typeface="Calibri"/>
                <a:ea typeface="Calibri"/>
                <a:cs typeface="Calibri"/>
                <a:sym typeface="Calibri"/>
              </a:rPr>
            </a:br>
            <a:r>
              <a:rPr lang="ja-JP" sz="3600" b="0" i="0" u="none" strike="noStrike" cap="none">
                <a:solidFill>
                  <a:schemeClr val="dk1"/>
                </a:solidFill>
                <a:latin typeface="Calibri"/>
                <a:ea typeface="Calibri"/>
                <a:cs typeface="Calibri"/>
                <a:sym typeface="Calibri"/>
              </a:rPr>
              <a:t>360 or 180 degree</a:t>
            </a:r>
            <a:endParaRPr/>
          </a:p>
        </p:txBody>
      </p:sp>
      <p:sp>
        <p:nvSpPr>
          <p:cNvPr id="555" name="Google Shape;555;p57"/>
          <p:cNvSpPr txBox="1"/>
          <p:nvPr/>
        </p:nvSpPr>
        <p:spPr>
          <a:xfrm>
            <a:off x="3295110" y="5985666"/>
            <a:ext cx="3653154" cy="40011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000" b="0" i="0" u="none" strike="noStrike" cap="none">
                <a:solidFill>
                  <a:schemeClr val="dk1"/>
                </a:solidFill>
                <a:latin typeface="Calibri"/>
                <a:ea typeface="Calibri"/>
                <a:cs typeface="Calibri"/>
                <a:sym typeface="Calibri"/>
              </a:rPr>
              <a:t>360 degree is still better model </a:t>
            </a:r>
            <a:endParaRPr/>
          </a:p>
        </p:txBody>
      </p:sp>
      <p:sp>
        <p:nvSpPr>
          <p:cNvPr id="556" name="Google Shape;556;p57"/>
          <p:cNvSpPr txBox="1"/>
          <p:nvPr/>
        </p:nvSpPr>
        <p:spPr>
          <a:xfrm>
            <a:off x="2456558" y="2420888"/>
            <a:ext cx="1345178" cy="461665"/>
          </a:xfrm>
          <a:prstGeom prst="rect">
            <a:avLst/>
          </a:prstGeom>
          <a:solidFill>
            <a:srgbClr val="FFFF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R=0.959</a:t>
            </a:r>
            <a:endParaRPr/>
          </a:p>
        </p:txBody>
      </p:sp>
      <p:sp>
        <p:nvSpPr>
          <p:cNvPr id="557" name="Google Shape;557;p57"/>
          <p:cNvSpPr txBox="1"/>
          <p:nvPr/>
        </p:nvSpPr>
        <p:spPr>
          <a:xfrm>
            <a:off x="4599385" y="4726613"/>
            <a:ext cx="1433340" cy="461665"/>
          </a:xfrm>
          <a:prstGeom prst="rect">
            <a:avLst/>
          </a:prstGeom>
          <a:solidFill>
            <a:srgbClr val="FFFF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R=0.959</a:t>
            </a:r>
            <a:endParaRPr/>
          </a:p>
        </p:txBody>
      </p:sp>
    </p:spTree>
    <p:extLst>
      <p:ext uri="{BB962C8B-B14F-4D97-AF65-F5344CB8AC3E}">
        <p14:creationId xmlns:p14="http://schemas.microsoft.com/office/powerpoint/2010/main" val="7065361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a:off x="628650" y="212726"/>
            <a:ext cx="78867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Font typeface="Calibri"/>
              <a:buNone/>
            </a:pPr>
            <a:r>
              <a:rPr lang="ja-JP" sz="3600" b="0" i="0" u="none" strike="noStrike" cap="none">
                <a:solidFill>
                  <a:schemeClr val="dk1"/>
                </a:solidFill>
                <a:latin typeface="Calibri"/>
                <a:ea typeface="Calibri"/>
                <a:cs typeface="Calibri"/>
                <a:sym typeface="Calibri"/>
              </a:rPr>
              <a:t>視野測定点とcpRNFLTの対応 </a:t>
            </a:r>
            <a:endParaRPr/>
          </a:p>
        </p:txBody>
      </p:sp>
      <p:pic>
        <p:nvPicPr>
          <p:cNvPr id="564" name="Google Shape;564;p58"/>
          <p:cNvPicPr preferRelativeResize="0"/>
          <p:nvPr/>
        </p:nvPicPr>
        <p:blipFill rotWithShape="1">
          <a:blip r:embed="rId3">
            <a:alphaModFix/>
          </a:blip>
          <a:srcRect l="20422" t="46317" r="20687" b="29523"/>
          <a:stretch/>
        </p:blipFill>
        <p:spPr>
          <a:xfrm>
            <a:off x="628650" y="1720550"/>
            <a:ext cx="2771203" cy="1638359"/>
          </a:xfrm>
          <a:prstGeom prst="rect">
            <a:avLst/>
          </a:prstGeom>
          <a:noFill/>
          <a:ln>
            <a:noFill/>
          </a:ln>
        </p:spPr>
      </p:pic>
      <p:pic>
        <p:nvPicPr>
          <p:cNvPr id="565" name="Google Shape;565;p58"/>
          <p:cNvPicPr preferRelativeResize="0"/>
          <p:nvPr/>
        </p:nvPicPr>
        <p:blipFill rotWithShape="1">
          <a:blip r:embed="rId4">
            <a:alphaModFix/>
          </a:blip>
          <a:srcRect l="58851" t="4000" r="2582" b="67644"/>
          <a:stretch/>
        </p:blipFill>
        <p:spPr>
          <a:xfrm>
            <a:off x="892650" y="3542975"/>
            <a:ext cx="2239853" cy="1928840"/>
          </a:xfrm>
          <a:prstGeom prst="rect">
            <a:avLst/>
          </a:prstGeom>
          <a:noFill/>
          <a:ln>
            <a:noFill/>
          </a:ln>
        </p:spPr>
      </p:pic>
      <p:sp>
        <p:nvSpPr>
          <p:cNvPr id="566" name="Google Shape;566;p58"/>
          <p:cNvSpPr/>
          <p:nvPr/>
        </p:nvSpPr>
        <p:spPr>
          <a:xfrm>
            <a:off x="147925" y="6338725"/>
            <a:ext cx="3738300" cy="369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Hood DC. Prog Retin Eye Res. 2017</a:t>
            </a:r>
            <a:endParaRPr/>
          </a:p>
        </p:txBody>
      </p:sp>
      <p:sp>
        <p:nvSpPr>
          <p:cNvPr id="567" name="Google Shape;567;p58"/>
          <p:cNvSpPr txBox="1"/>
          <p:nvPr/>
        </p:nvSpPr>
        <p:spPr>
          <a:xfrm>
            <a:off x="892675" y="5497525"/>
            <a:ext cx="2248800" cy="841200"/>
          </a:xfrm>
          <a:prstGeom prst="rect">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中心m8度</a:t>
            </a:r>
            <a:endParaRPr/>
          </a:p>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a:t>
            </a:r>
            <a:endParaRPr/>
          </a:p>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cpRNFL115度</a:t>
            </a:r>
            <a:endParaRPr/>
          </a:p>
        </p:txBody>
      </p:sp>
      <p:pic>
        <p:nvPicPr>
          <p:cNvPr id="568" name="Google Shape;568;p58"/>
          <p:cNvPicPr preferRelativeResize="0"/>
          <p:nvPr/>
        </p:nvPicPr>
        <p:blipFill rotWithShape="1">
          <a:blip r:embed="rId5">
            <a:alphaModFix/>
          </a:blip>
          <a:srcRect/>
          <a:stretch/>
        </p:blipFill>
        <p:spPr>
          <a:xfrm>
            <a:off x="4655349" y="1386016"/>
            <a:ext cx="3707770" cy="4213425"/>
          </a:xfrm>
          <a:prstGeom prst="rect">
            <a:avLst/>
          </a:prstGeom>
          <a:noFill/>
          <a:ln>
            <a:noFill/>
          </a:ln>
        </p:spPr>
      </p:pic>
      <p:sp>
        <p:nvSpPr>
          <p:cNvPr id="569" name="Google Shape;569;p58"/>
          <p:cNvSpPr/>
          <p:nvPr/>
        </p:nvSpPr>
        <p:spPr>
          <a:xfrm>
            <a:off x="5087850" y="6338725"/>
            <a:ext cx="3738300" cy="369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Nakanishi H. IOVS. 2016</a:t>
            </a:r>
            <a:endParaRPr/>
          </a:p>
        </p:txBody>
      </p:sp>
      <p:sp>
        <p:nvSpPr>
          <p:cNvPr id="570" name="Google Shape;570;p58"/>
          <p:cNvSpPr txBox="1"/>
          <p:nvPr/>
        </p:nvSpPr>
        <p:spPr>
          <a:xfrm>
            <a:off x="4470850" y="5497525"/>
            <a:ext cx="4107300" cy="841200"/>
          </a:xfrm>
          <a:prstGeom prst="rect">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中心m10度</a:t>
            </a:r>
            <a:endParaRPr/>
          </a:p>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a:t>
            </a:r>
            <a:endParaRPr/>
          </a:p>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cpRNFL 135度 (a+b+k+j)</a:t>
            </a:r>
            <a:endParaRPr/>
          </a:p>
        </p:txBody>
      </p:sp>
    </p:spTree>
    <p:extLst>
      <p:ext uri="{BB962C8B-B14F-4D97-AF65-F5344CB8AC3E}">
        <p14:creationId xmlns:p14="http://schemas.microsoft.com/office/powerpoint/2010/main" val="29433233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59"/>
          <p:cNvSpPr txBox="1">
            <a:spLocks noGrp="1"/>
          </p:cNvSpPr>
          <p:nvPr>
            <p:ph type="title"/>
          </p:nvPr>
        </p:nvSpPr>
        <p:spPr>
          <a:xfrm>
            <a:off x="628650" y="212726"/>
            <a:ext cx="78867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Font typeface="Calibri"/>
              <a:buNone/>
            </a:pPr>
            <a:r>
              <a:rPr lang="ja-JP" sz="3600" b="0" i="0" u="none" strike="noStrike" cap="none">
                <a:solidFill>
                  <a:schemeClr val="dk1"/>
                </a:solidFill>
                <a:latin typeface="Calibri"/>
                <a:ea typeface="Calibri"/>
                <a:cs typeface="Calibri"/>
                <a:sym typeface="Calibri"/>
              </a:rPr>
              <a:t>視野測定点とcpRNFLTの対応 </a:t>
            </a:r>
            <a:endParaRPr/>
          </a:p>
        </p:txBody>
      </p:sp>
      <p:pic>
        <p:nvPicPr>
          <p:cNvPr id="577" name="Google Shape;577;p59"/>
          <p:cNvPicPr preferRelativeResize="0"/>
          <p:nvPr/>
        </p:nvPicPr>
        <p:blipFill rotWithShape="1">
          <a:blip r:embed="rId3">
            <a:alphaModFix/>
          </a:blip>
          <a:srcRect b="52045"/>
          <a:stretch/>
        </p:blipFill>
        <p:spPr>
          <a:xfrm>
            <a:off x="1128375" y="2263538"/>
            <a:ext cx="4705712" cy="3252197"/>
          </a:xfrm>
          <a:prstGeom prst="rect">
            <a:avLst/>
          </a:prstGeom>
          <a:noFill/>
          <a:ln>
            <a:noFill/>
          </a:ln>
        </p:spPr>
      </p:pic>
      <p:sp>
        <p:nvSpPr>
          <p:cNvPr id="578" name="Google Shape;578;p59"/>
          <p:cNvSpPr/>
          <p:nvPr/>
        </p:nvSpPr>
        <p:spPr>
          <a:xfrm>
            <a:off x="5189250" y="6124950"/>
            <a:ext cx="3655500" cy="369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*NS; nasal step</a:t>
            </a:r>
            <a:endParaRPr/>
          </a:p>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Hood DC. Prog Retin Eye Res. 2017</a:t>
            </a:r>
            <a:endParaRPr/>
          </a:p>
        </p:txBody>
      </p:sp>
      <p:sp>
        <p:nvSpPr>
          <p:cNvPr id="579" name="Google Shape;579;p59"/>
          <p:cNvSpPr txBox="1"/>
          <p:nvPr/>
        </p:nvSpPr>
        <p:spPr>
          <a:xfrm>
            <a:off x="6266550" y="3603213"/>
            <a:ext cx="2248800" cy="841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中心m15度+NS*</a:t>
            </a:r>
            <a:endParaRPr/>
          </a:p>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a:t>
            </a:r>
            <a:endParaRPr/>
          </a:p>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cpRNFL180度</a:t>
            </a:r>
            <a:endParaRPr/>
          </a:p>
        </p:txBody>
      </p:sp>
    </p:spTree>
    <p:extLst>
      <p:ext uri="{BB962C8B-B14F-4D97-AF65-F5344CB8AC3E}">
        <p14:creationId xmlns:p14="http://schemas.microsoft.com/office/powerpoint/2010/main" val="3817864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0"/>
          <p:cNvSpPr txBox="1"/>
          <p:nvPr/>
        </p:nvSpPr>
        <p:spPr>
          <a:xfrm>
            <a:off x="1007605" y="1654696"/>
            <a:ext cx="7884900" cy="646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rgbClr val="888888"/>
                </a:solidFill>
                <a:latin typeface="Calibri"/>
                <a:ea typeface="Calibri"/>
                <a:cs typeface="Calibri"/>
                <a:sym typeface="Calibri"/>
              </a:rPr>
              <a:t>HFA30-2とOCTから求めるRGC数</a:t>
            </a:r>
            <a:endParaRPr/>
          </a:p>
        </p:txBody>
      </p:sp>
      <p:sp>
        <p:nvSpPr>
          <p:cNvPr id="585" name="Google Shape;585;p60"/>
          <p:cNvSpPr txBox="1"/>
          <p:nvPr/>
        </p:nvSpPr>
        <p:spPr>
          <a:xfrm>
            <a:off x="1007603" y="3445934"/>
            <a:ext cx="84333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rgbClr val="888888"/>
                </a:solidFill>
                <a:latin typeface="Calibri"/>
                <a:ea typeface="Calibri"/>
                <a:cs typeface="Calibri"/>
                <a:sym typeface="Calibri"/>
              </a:rPr>
              <a:t>HFA10-2とOCTから求めるRGC数</a:t>
            </a:r>
            <a:endParaRPr/>
          </a:p>
          <a:p>
            <a:pPr marL="0" marR="0" lvl="0" indent="0" algn="l" rtl="0">
              <a:lnSpc>
                <a:spcPct val="100000"/>
              </a:lnSpc>
              <a:spcBef>
                <a:spcPts val="0"/>
              </a:spcBef>
              <a:spcAft>
                <a:spcPts val="0"/>
              </a:spcAft>
              <a:buClr>
                <a:schemeClr val="dk1"/>
              </a:buClr>
              <a:buFont typeface="Calibri"/>
              <a:buNone/>
            </a:pPr>
            <a:endParaRPr sz="2800" b="0" i="0" u="none" strike="noStrike" cap="none">
              <a:solidFill>
                <a:srgbClr val="888888"/>
              </a:solidFill>
              <a:latin typeface="Calibri"/>
              <a:ea typeface="Calibri"/>
              <a:cs typeface="Calibri"/>
              <a:sym typeface="Calibri"/>
            </a:endParaRPr>
          </a:p>
        </p:txBody>
      </p:sp>
      <p:sp>
        <p:nvSpPr>
          <p:cNvPr id="586" name="Google Shape;586;p60"/>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検討</a:t>
            </a:r>
            <a:endParaRPr/>
          </a:p>
        </p:txBody>
      </p:sp>
      <p:sp>
        <p:nvSpPr>
          <p:cNvPr id="587" name="Google Shape;587;p60"/>
          <p:cNvSpPr/>
          <p:nvPr/>
        </p:nvSpPr>
        <p:spPr>
          <a:xfrm>
            <a:off x="305528" y="1669480"/>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rgbClr val="888888"/>
                </a:solidFill>
                <a:latin typeface="Calibri"/>
                <a:ea typeface="Calibri"/>
                <a:cs typeface="Calibri"/>
                <a:sym typeface="Calibri"/>
              </a:rPr>
              <a:t>①</a:t>
            </a:r>
            <a:endParaRPr/>
          </a:p>
        </p:txBody>
      </p:sp>
      <p:sp>
        <p:nvSpPr>
          <p:cNvPr id="588" name="Google Shape;588;p60"/>
          <p:cNvSpPr/>
          <p:nvPr/>
        </p:nvSpPr>
        <p:spPr>
          <a:xfrm>
            <a:off x="305528" y="3445934"/>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rgbClr val="888888"/>
                </a:solidFill>
                <a:latin typeface="Calibri"/>
                <a:ea typeface="Calibri"/>
                <a:cs typeface="Calibri"/>
                <a:sym typeface="Calibri"/>
              </a:rPr>
              <a:t>②</a:t>
            </a:r>
            <a:endParaRPr/>
          </a:p>
        </p:txBody>
      </p:sp>
      <p:sp>
        <p:nvSpPr>
          <p:cNvPr id="589" name="Google Shape;589;p60"/>
          <p:cNvSpPr txBox="1"/>
          <p:nvPr/>
        </p:nvSpPr>
        <p:spPr>
          <a:xfrm>
            <a:off x="1008241" y="5237159"/>
            <a:ext cx="84333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正常視覚者のHFA10-2とOCTから求めるRGC数</a:t>
            </a:r>
            <a:endParaRPr/>
          </a:p>
        </p:txBody>
      </p:sp>
      <p:sp>
        <p:nvSpPr>
          <p:cNvPr id="590" name="Google Shape;590;p60"/>
          <p:cNvSpPr/>
          <p:nvPr/>
        </p:nvSpPr>
        <p:spPr>
          <a:xfrm>
            <a:off x="306166" y="5237159"/>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rgbClr val="000000"/>
                </a:solidFill>
                <a:latin typeface="Calibri"/>
                <a:ea typeface="Calibri"/>
                <a:cs typeface="Calibri"/>
                <a:sym typeface="Calibri"/>
              </a:rPr>
              <a:t>③</a:t>
            </a:r>
            <a:endParaRPr/>
          </a:p>
        </p:txBody>
      </p:sp>
    </p:spTree>
    <p:extLst>
      <p:ext uri="{BB962C8B-B14F-4D97-AF65-F5344CB8AC3E}">
        <p14:creationId xmlns:p14="http://schemas.microsoft.com/office/powerpoint/2010/main" val="33283413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61"/>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Font typeface="Calibri"/>
              <a:buNone/>
            </a:pPr>
            <a:r>
              <a:rPr lang="ja-JP" sz="3600" b="0" i="0" u="none" strike="noStrike" cap="none">
                <a:solidFill>
                  <a:schemeClr val="dk1"/>
                </a:solidFill>
                <a:latin typeface="Calibri"/>
                <a:ea typeface="Calibri"/>
                <a:cs typeface="Calibri"/>
                <a:sym typeface="Calibri"/>
              </a:rPr>
              <a:t>正常22例43眼（未発表データ）</a:t>
            </a:r>
            <a:endParaRPr/>
          </a:p>
        </p:txBody>
      </p:sp>
      <p:graphicFrame>
        <p:nvGraphicFramePr>
          <p:cNvPr id="597" name="Google Shape;597;p61"/>
          <p:cNvGraphicFramePr/>
          <p:nvPr/>
        </p:nvGraphicFramePr>
        <p:xfrm>
          <a:off x="1846697" y="1860890"/>
          <a:ext cx="6082150" cy="4270300"/>
        </p:xfrm>
        <a:graphic>
          <a:graphicData uri="http://schemas.openxmlformats.org/drawingml/2006/table">
            <a:tbl>
              <a:tblPr>
                <a:noFill/>
              </a:tblPr>
              <a:tblGrid>
                <a:gridCol w="2661800">
                  <a:extLst>
                    <a:ext uri="{9D8B030D-6E8A-4147-A177-3AD203B41FA5}">
                      <a16:colId xmlns:a16="http://schemas.microsoft.com/office/drawing/2014/main" val="20000"/>
                    </a:ext>
                  </a:extLst>
                </a:gridCol>
                <a:gridCol w="3420350">
                  <a:extLst>
                    <a:ext uri="{9D8B030D-6E8A-4147-A177-3AD203B41FA5}">
                      <a16:colId xmlns:a16="http://schemas.microsoft.com/office/drawing/2014/main" val="20001"/>
                    </a:ext>
                  </a:extLst>
                </a:gridCol>
              </a:tblGrid>
              <a:tr h="1045125">
                <a:tc>
                  <a:txBody>
                    <a:bodyPr/>
                    <a:lstStyle/>
                    <a:p>
                      <a:pPr marL="0" marR="0" lvl="0" indent="0" algn="ctr" rtl="0">
                        <a:lnSpc>
                          <a:spcPct val="100000"/>
                        </a:lnSpc>
                        <a:spcBef>
                          <a:spcPts val="0"/>
                        </a:spcBef>
                        <a:spcAft>
                          <a:spcPts val="0"/>
                        </a:spcAft>
                        <a:buClr>
                          <a:srgbClr val="000000"/>
                        </a:buClr>
                        <a:buFont typeface="Calibri"/>
                        <a:buNone/>
                      </a:pPr>
                      <a:r>
                        <a:rPr lang="ja-JP" sz="1600" u="none" strike="noStrike" cap="none">
                          <a:latin typeface="Calibri"/>
                          <a:ea typeface="Calibri"/>
                          <a:cs typeface="Calibri"/>
                          <a:sym typeface="Calibri"/>
                        </a:rPr>
                        <a:t>N＝眼数</a:t>
                      </a:r>
                      <a:endParaRPr/>
                    </a:p>
                  </a:txBody>
                  <a:tcPr marL="68575" marR="68575" marT="68575" marB="68575"/>
                </a:tc>
                <a:tc>
                  <a:txBody>
                    <a:bodyPr/>
                    <a:lstStyle/>
                    <a:p>
                      <a:pPr marL="0" marR="0" lvl="0" indent="0" algn="ctr" rtl="0">
                        <a:lnSpc>
                          <a:spcPct val="100000"/>
                        </a:lnSpc>
                        <a:spcBef>
                          <a:spcPts val="0"/>
                        </a:spcBef>
                        <a:spcAft>
                          <a:spcPts val="0"/>
                        </a:spcAft>
                        <a:buClr>
                          <a:srgbClr val="000000"/>
                        </a:buClr>
                        <a:buFont typeface="Calibri"/>
                        <a:buNone/>
                      </a:pPr>
                      <a:r>
                        <a:rPr lang="ja-JP" sz="2000" b="1" u="none" strike="noStrike" cap="none">
                          <a:solidFill>
                            <a:srgbClr val="000000"/>
                          </a:solidFill>
                          <a:latin typeface="Calibri"/>
                          <a:ea typeface="Calibri"/>
                          <a:cs typeface="Calibri"/>
                          <a:sym typeface="Calibri"/>
                        </a:rPr>
                        <a:t>Normal</a:t>
                      </a:r>
                      <a:endParaRPr/>
                    </a:p>
                    <a:p>
                      <a:pPr marL="0" marR="0" lvl="0" indent="0" algn="ctr" rtl="0">
                        <a:lnSpc>
                          <a:spcPct val="100000"/>
                        </a:lnSpc>
                        <a:spcBef>
                          <a:spcPts val="0"/>
                        </a:spcBef>
                        <a:spcAft>
                          <a:spcPts val="0"/>
                        </a:spcAft>
                        <a:buClr>
                          <a:srgbClr val="000000"/>
                        </a:buClr>
                        <a:buFont typeface="Calibri"/>
                        <a:buNone/>
                      </a:pPr>
                      <a:r>
                        <a:rPr lang="ja-JP" sz="2000" b="1" u="none" strike="noStrike" cap="none">
                          <a:solidFill>
                            <a:srgbClr val="000000"/>
                          </a:solidFill>
                          <a:latin typeface="Calibri"/>
                          <a:ea typeface="Calibri"/>
                          <a:cs typeface="Calibri"/>
                          <a:sym typeface="Calibri"/>
                        </a:rPr>
                        <a:t>43</a:t>
                      </a:r>
                      <a:endParaRPr sz="2000" b="1" u="none" strike="noStrike" cap="none">
                        <a:solidFill>
                          <a:srgbClr val="000000"/>
                        </a:solidFill>
                        <a:latin typeface="Calibri"/>
                        <a:ea typeface="Calibri"/>
                        <a:cs typeface="Calibri"/>
                        <a:sym typeface="Calibri"/>
                      </a:endParaRPr>
                    </a:p>
                  </a:txBody>
                  <a:tcPr marL="68575" marR="68575" marT="68575" marB="68575"/>
                </a:tc>
                <a:extLst>
                  <a:ext uri="{0D108BD9-81ED-4DB2-BD59-A6C34878D82A}">
                    <a16:rowId xmlns:a16="http://schemas.microsoft.com/office/drawing/2014/main" val="10000"/>
                  </a:ext>
                </a:extLst>
              </a:tr>
              <a:tr h="875925">
                <a:tc>
                  <a:txBody>
                    <a:bodyPr/>
                    <a:lstStyle/>
                    <a:p>
                      <a:pPr marL="0" marR="0" lvl="0" indent="0" algn="l" rtl="0">
                        <a:lnSpc>
                          <a:spcPct val="100000"/>
                        </a:lnSpc>
                        <a:spcBef>
                          <a:spcPts val="0"/>
                        </a:spcBef>
                        <a:spcAft>
                          <a:spcPts val="0"/>
                        </a:spcAft>
                        <a:buClr>
                          <a:srgbClr val="000000"/>
                        </a:buClr>
                        <a:buFont typeface="Arial"/>
                        <a:buNone/>
                      </a:pPr>
                      <a:r>
                        <a:rPr lang="ja-JP" sz="2000" b="0" u="none" strike="noStrike" cap="none">
                          <a:solidFill>
                            <a:srgbClr val="000000"/>
                          </a:solidFill>
                          <a:latin typeface="Arial"/>
                          <a:ea typeface="Arial"/>
                          <a:cs typeface="Arial"/>
                          <a:sym typeface="Arial"/>
                        </a:rPr>
                        <a:t>平均年齢(歳)</a:t>
                      </a:r>
                      <a:endParaRPr/>
                    </a:p>
                  </a:txBody>
                  <a:tcPr marL="68575" marR="68575" marT="68575" marB="68575"/>
                </a:tc>
                <a:tc>
                  <a:txBody>
                    <a:bodyPr/>
                    <a:lstStyle/>
                    <a:p>
                      <a:pPr marL="0" marR="0" lvl="0" indent="0" algn="ctr" rtl="0">
                        <a:lnSpc>
                          <a:spcPct val="100000"/>
                        </a:lnSpc>
                        <a:spcBef>
                          <a:spcPts val="0"/>
                        </a:spcBef>
                        <a:spcAft>
                          <a:spcPts val="0"/>
                        </a:spcAft>
                        <a:buClr>
                          <a:srgbClr val="000000"/>
                        </a:buClr>
                        <a:buFont typeface="Calibri"/>
                        <a:buNone/>
                      </a:pPr>
                      <a:r>
                        <a:rPr lang="ja-JP" sz="2000" b="1" i="0" u="none" strike="noStrike" cap="none">
                          <a:solidFill>
                            <a:srgbClr val="000000"/>
                          </a:solidFill>
                          <a:latin typeface="Calibri"/>
                          <a:ea typeface="Calibri"/>
                          <a:cs typeface="Calibri"/>
                          <a:sym typeface="Calibri"/>
                        </a:rPr>
                        <a:t>28.5±7.9</a:t>
                      </a:r>
                      <a:endParaRPr/>
                    </a:p>
                  </a:txBody>
                  <a:tcPr marL="59350" marR="59350" marT="59350" marB="59350"/>
                </a:tc>
                <a:extLst>
                  <a:ext uri="{0D108BD9-81ED-4DB2-BD59-A6C34878D82A}">
                    <a16:rowId xmlns:a16="http://schemas.microsoft.com/office/drawing/2014/main" val="10001"/>
                  </a:ext>
                </a:extLst>
              </a:tr>
              <a:tr h="796875">
                <a:tc>
                  <a:txBody>
                    <a:bodyPr/>
                    <a:lstStyle/>
                    <a:p>
                      <a:pPr marL="0" marR="0" lvl="0" indent="0" algn="l" rtl="0">
                        <a:lnSpc>
                          <a:spcPct val="100000"/>
                        </a:lnSpc>
                        <a:spcBef>
                          <a:spcPts val="0"/>
                        </a:spcBef>
                        <a:spcAft>
                          <a:spcPts val="0"/>
                        </a:spcAft>
                        <a:buClr>
                          <a:srgbClr val="000000"/>
                        </a:buClr>
                        <a:buFont typeface="Arial"/>
                        <a:buNone/>
                      </a:pPr>
                      <a:r>
                        <a:rPr lang="ja-JP" sz="2000" b="0" i="0" u="none" strike="noStrike" cap="none">
                          <a:solidFill>
                            <a:srgbClr val="000000"/>
                          </a:solidFill>
                          <a:latin typeface="Arial"/>
                          <a:ea typeface="Arial"/>
                          <a:cs typeface="Arial"/>
                          <a:sym typeface="Arial"/>
                        </a:rPr>
                        <a:t>平均等価球面度数(D)</a:t>
                      </a:r>
                      <a:endParaRPr/>
                    </a:p>
                  </a:txBody>
                  <a:tcPr marL="59350" marR="59350" marT="59350" marB="59350"/>
                </a:tc>
                <a:tc>
                  <a:txBody>
                    <a:bodyPr/>
                    <a:lstStyle/>
                    <a:p>
                      <a:pPr marL="0" marR="0" lvl="0" indent="0" algn="ctr" rtl="0">
                        <a:lnSpc>
                          <a:spcPct val="100000"/>
                        </a:lnSpc>
                        <a:spcBef>
                          <a:spcPts val="0"/>
                        </a:spcBef>
                        <a:spcAft>
                          <a:spcPts val="0"/>
                        </a:spcAft>
                        <a:buClr>
                          <a:srgbClr val="000000"/>
                        </a:buClr>
                        <a:buFont typeface="Calibri"/>
                        <a:buNone/>
                      </a:pPr>
                      <a:r>
                        <a:rPr lang="ja-JP" sz="2000" b="1" i="0" u="none" strike="noStrike" cap="none">
                          <a:solidFill>
                            <a:srgbClr val="000000"/>
                          </a:solidFill>
                          <a:latin typeface="Calibri"/>
                          <a:ea typeface="Calibri"/>
                          <a:cs typeface="Calibri"/>
                          <a:sym typeface="Calibri"/>
                        </a:rPr>
                        <a:t>-3.15±2.3</a:t>
                      </a:r>
                      <a:endParaRPr/>
                    </a:p>
                  </a:txBody>
                  <a:tcPr marL="59350" marR="59350" marT="59350" marB="59350"/>
                </a:tc>
                <a:extLst>
                  <a:ext uri="{0D108BD9-81ED-4DB2-BD59-A6C34878D82A}">
                    <a16:rowId xmlns:a16="http://schemas.microsoft.com/office/drawing/2014/main" val="10002"/>
                  </a:ext>
                </a:extLst>
              </a:tr>
              <a:tr h="796875">
                <a:tc>
                  <a:txBody>
                    <a:bodyPr/>
                    <a:lstStyle/>
                    <a:p>
                      <a:pPr marL="0" marR="0" lvl="0" indent="0" algn="l" rtl="0">
                        <a:lnSpc>
                          <a:spcPct val="100000"/>
                        </a:lnSpc>
                        <a:spcBef>
                          <a:spcPts val="0"/>
                        </a:spcBef>
                        <a:spcAft>
                          <a:spcPts val="0"/>
                        </a:spcAft>
                        <a:buClr>
                          <a:srgbClr val="000000"/>
                        </a:buClr>
                        <a:buFont typeface="Arial"/>
                        <a:buNone/>
                      </a:pPr>
                      <a:r>
                        <a:rPr lang="ja-JP" sz="2000" b="0" u="none" strike="noStrike" cap="none">
                          <a:solidFill>
                            <a:srgbClr val="000000"/>
                          </a:solidFill>
                          <a:latin typeface="Arial"/>
                          <a:ea typeface="Arial"/>
                          <a:cs typeface="Arial"/>
                          <a:sym typeface="Arial"/>
                        </a:rPr>
                        <a:t>性別(F:M)</a:t>
                      </a:r>
                      <a:endParaRPr/>
                    </a:p>
                  </a:txBody>
                  <a:tcPr marL="68575" marR="68575" marT="68575" marB="68575"/>
                </a:tc>
                <a:tc>
                  <a:txBody>
                    <a:bodyPr/>
                    <a:lstStyle/>
                    <a:p>
                      <a:pPr marL="0" marR="0" lvl="0" indent="0" algn="ctr" rtl="0">
                        <a:lnSpc>
                          <a:spcPct val="100000"/>
                        </a:lnSpc>
                        <a:spcBef>
                          <a:spcPts val="0"/>
                        </a:spcBef>
                        <a:spcAft>
                          <a:spcPts val="0"/>
                        </a:spcAft>
                        <a:buClr>
                          <a:srgbClr val="000000"/>
                        </a:buClr>
                        <a:buFont typeface="Calibri"/>
                        <a:buNone/>
                      </a:pPr>
                      <a:r>
                        <a:rPr lang="ja-JP" sz="2000" b="1" i="0" u="none" strike="noStrike" cap="none">
                          <a:solidFill>
                            <a:srgbClr val="000000"/>
                          </a:solidFill>
                          <a:latin typeface="Calibri"/>
                          <a:ea typeface="Calibri"/>
                          <a:cs typeface="Calibri"/>
                          <a:sym typeface="Calibri"/>
                        </a:rPr>
                        <a:t>35:8</a:t>
                      </a:r>
                      <a:endParaRPr/>
                    </a:p>
                  </a:txBody>
                  <a:tcPr marL="59350" marR="59350" marT="59350" marB="59350"/>
                </a:tc>
                <a:extLst>
                  <a:ext uri="{0D108BD9-81ED-4DB2-BD59-A6C34878D82A}">
                    <a16:rowId xmlns:a16="http://schemas.microsoft.com/office/drawing/2014/main" val="10003"/>
                  </a:ext>
                </a:extLst>
              </a:tr>
              <a:tr h="755500">
                <a:tc>
                  <a:txBody>
                    <a:bodyPr/>
                    <a:lstStyle/>
                    <a:p>
                      <a:pPr marL="0" marR="0" lvl="0" indent="0" algn="l" rtl="0">
                        <a:lnSpc>
                          <a:spcPct val="100000"/>
                        </a:lnSpc>
                        <a:spcBef>
                          <a:spcPts val="0"/>
                        </a:spcBef>
                        <a:spcAft>
                          <a:spcPts val="0"/>
                        </a:spcAft>
                        <a:buClr>
                          <a:srgbClr val="000000"/>
                        </a:buClr>
                        <a:buFont typeface="Arial"/>
                        <a:buNone/>
                      </a:pPr>
                      <a:r>
                        <a:rPr lang="ja-JP" sz="2000" b="0" u="none" strike="noStrike" cap="none">
                          <a:solidFill>
                            <a:srgbClr val="000000"/>
                          </a:solidFill>
                          <a:latin typeface="Arial"/>
                          <a:ea typeface="Arial"/>
                          <a:cs typeface="Arial"/>
                          <a:sym typeface="Arial"/>
                        </a:rPr>
                        <a:t>MD(dB)　10-2</a:t>
                      </a:r>
                      <a:endParaRPr/>
                    </a:p>
                  </a:txBody>
                  <a:tcPr marL="68575" marR="68575" marT="68575" marB="68575"/>
                </a:tc>
                <a:tc>
                  <a:txBody>
                    <a:bodyPr/>
                    <a:lstStyle/>
                    <a:p>
                      <a:pPr marL="0" marR="0" lvl="0" indent="0" algn="ctr" rtl="0">
                        <a:lnSpc>
                          <a:spcPct val="100000"/>
                        </a:lnSpc>
                        <a:spcBef>
                          <a:spcPts val="0"/>
                        </a:spcBef>
                        <a:spcAft>
                          <a:spcPts val="0"/>
                        </a:spcAft>
                        <a:buClr>
                          <a:srgbClr val="000000"/>
                        </a:buClr>
                        <a:buFont typeface="Calibri"/>
                        <a:buNone/>
                      </a:pPr>
                      <a:r>
                        <a:rPr lang="ja-JP" sz="2000" b="1" u="none" strike="noStrike" cap="none">
                          <a:solidFill>
                            <a:srgbClr val="000000"/>
                          </a:solidFill>
                          <a:latin typeface="Calibri"/>
                          <a:ea typeface="Calibri"/>
                          <a:cs typeface="Calibri"/>
                          <a:sym typeface="Calibri"/>
                        </a:rPr>
                        <a:t>-0.49±0.8</a:t>
                      </a:r>
                      <a:endParaRPr/>
                    </a:p>
                  </a:txBody>
                  <a:tcPr marL="59350" marR="59350" marT="59350" marB="5935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633172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62"/>
          <p:cNvSpPr txBox="1">
            <a:spLocks noGrp="1"/>
          </p:cNvSpPr>
          <p:nvPr>
            <p:ph type="title"/>
          </p:nvPr>
        </p:nvSpPr>
        <p:spPr>
          <a:xfrm>
            <a:off x="628650" y="365125"/>
            <a:ext cx="84174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3600" b="0" i="0" u="none" strike="noStrike" cap="none">
                <a:solidFill>
                  <a:schemeClr val="dk1"/>
                </a:solidFill>
                <a:latin typeface="Calibri"/>
                <a:ea typeface="Calibri"/>
                <a:cs typeface="Calibri"/>
                <a:sym typeface="Calibri"/>
              </a:rPr>
              <a:t>Displacement improve the SF relationship</a:t>
            </a:r>
            <a:endParaRPr/>
          </a:p>
        </p:txBody>
      </p:sp>
      <p:pic>
        <p:nvPicPr>
          <p:cNvPr id="603" name="Google Shape;603;p62"/>
          <p:cNvPicPr preferRelativeResize="0"/>
          <p:nvPr/>
        </p:nvPicPr>
        <p:blipFill rotWithShape="1">
          <a:blip r:embed="rId3">
            <a:alphaModFix/>
          </a:blip>
          <a:srcRect/>
          <a:stretch/>
        </p:blipFill>
        <p:spPr>
          <a:xfrm>
            <a:off x="-71925" y="1746000"/>
            <a:ext cx="4894374" cy="3357711"/>
          </a:xfrm>
          <a:prstGeom prst="rect">
            <a:avLst/>
          </a:prstGeom>
          <a:noFill/>
          <a:ln>
            <a:noFill/>
          </a:ln>
        </p:spPr>
      </p:pic>
      <p:pic>
        <p:nvPicPr>
          <p:cNvPr id="604" name="Google Shape;604;p62"/>
          <p:cNvPicPr preferRelativeResize="0"/>
          <p:nvPr/>
        </p:nvPicPr>
        <p:blipFill rotWithShape="1">
          <a:blip r:embed="rId4">
            <a:alphaModFix/>
          </a:blip>
          <a:srcRect/>
          <a:stretch/>
        </p:blipFill>
        <p:spPr>
          <a:xfrm>
            <a:off x="4904425" y="1690825"/>
            <a:ext cx="4141626" cy="3412747"/>
          </a:xfrm>
          <a:prstGeom prst="rect">
            <a:avLst/>
          </a:prstGeom>
          <a:noFill/>
          <a:ln>
            <a:noFill/>
          </a:ln>
        </p:spPr>
      </p:pic>
      <p:pic>
        <p:nvPicPr>
          <p:cNvPr id="605" name="Google Shape;605;p62" descr="https://lh4.googleusercontent.com/v_5wcXSJhKBF_kH2ZMZsiAsdQHwjNBCS93imYgssm9bbIUFYx2u0biSSAmFvR7cSiQ1enEI-iqALkny2MFa-m6sYsfn2mcsVaApsJMNnlsYjbnt4DhcfDeOhTBBAWpYisRiMSvHMEXc"/>
          <p:cNvPicPr preferRelativeResize="0"/>
          <p:nvPr/>
        </p:nvPicPr>
        <p:blipFill rotWithShape="1">
          <a:blip r:embed="rId5">
            <a:alphaModFix/>
          </a:blip>
          <a:srcRect l="9810" r="53225" b="16555"/>
          <a:stretch/>
        </p:blipFill>
        <p:spPr>
          <a:xfrm>
            <a:off x="1814286" y="5167311"/>
            <a:ext cx="1054463" cy="1330820"/>
          </a:xfrm>
          <a:prstGeom prst="rect">
            <a:avLst/>
          </a:prstGeom>
          <a:noFill/>
          <a:ln>
            <a:noFill/>
          </a:ln>
        </p:spPr>
      </p:pic>
      <p:pic>
        <p:nvPicPr>
          <p:cNvPr id="606" name="Google Shape;606;p62" descr="https://lh4.googleusercontent.com/v_5wcXSJhKBF_kH2ZMZsiAsdQHwjNBCS93imYgssm9bbIUFYx2u0biSSAmFvR7cSiQ1enEI-iqALkny2MFa-m6sYsfn2mcsVaApsJMNnlsYjbnt4DhcfDeOhTBBAWpYisRiMSvHMEXc"/>
          <p:cNvPicPr preferRelativeResize="0"/>
          <p:nvPr/>
        </p:nvPicPr>
        <p:blipFill rotWithShape="1">
          <a:blip r:embed="rId5">
            <a:alphaModFix/>
          </a:blip>
          <a:srcRect l="58923" b="16555"/>
          <a:stretch/>
        </p:blipFill>
        <p:spPr>
          <a:xfrm>
            <a:off x="6357257" y="5167311"/>
            <a:ext cx="1171798" cy="1330820"/>
          </a:xfrm>
          <a:prstGeom prst="rect">
            <a:avLst/>
          </a:prstGeom>
          <a:noFill/>
          <a:ln>
            <a:noFill/>
          </a:ln>
        </p:spPr>
      </p:pic>
      <p:sp>
        <p:nvSpPr>
          <p:cNvPr id="607" name="Google Shape;607;p62"/>
          <p:cNvSpPr txBox="1"/>
          <p:nvPr/>
        </p:nvSpPr>
        <p:spPr>
          <a:xfrm>
            <a:off x="1511775" y="6250200"/>
            <a:ext cx="1662000" cy="607800"/>
          </a:xfrm>
          <a:prstGeom prst="rect">
            <a:avLst/>
          </a:prstGeom>
          <a:noFill/>
          <a:ln>
            <a:noFill/>
          </a:ln>
        </p:spPr>
        <p:txBody>
          <a:bodyPr spcFirstLastPara="1" wrap="square" lIns="91425" tIns="91425" rIns="91425" bIns="91425" anchor="ctr" anchorCtr="0">
            <a:noAutofit/>
          </a:bodyPr>
          <a:lstStyle/>
          <a:p>
            <a:pPr marL="0" marR="0" lvl="0" indent="76200" algn="l" rtl="0">
              <a:lnSpc>
                <a:spcPct val="100000"/>
              </a:lnSpc>
              <a:spcBef>
                <a:spcPts val="0"/>
              </a:spcBef>
              <a:spcAft>
                <a:spcPts val="0"/>
              </a:spcAft>
              <a:buClr>
                <a:srgbClr val="222222"/>
              </a:buClr>
              <a:buFont typeface="Arial"/>
              <a:buNone/>
            </a:pPr>
            <a:r>
              <a:rPr lang="ja-JP" sz="1050" b="0" i="0" u="none" strike="noStrike" cap="none">
                <a:solidFill>
                  <a:srgbClr val="222222"/>
                </a:solidFill>
                <a:highlight>
                  <a:srgbClr val="FFFFFF"/>
                </a:highlight>
                <a:latin typeface="Arial"/>
                <a:ea typeface="Arial"/>
                <a:cs typeface="Arial"/>
                <a:sym typeface="Arial"/>
              </a:rPr>
              <a:t>convetional test point</a:t>
            </a:r>
            <a:endParaRPr/>
          </a:p>
        </p:txBody>
      </p:sp>
      <p:sp>
        <p:nvSpPr>
          <p:cNvPr id="608" name="Google Shape;608;p62"/>
          <p:cNvSpPr txBox="1"/>
          <p:nvPr/>
        </p:nvSpPr>
        <p:spPr>
          <a:xfrm>
            <a:off x="5996925" y="6250200"/>
            <a:ext cx="1956600" cy="607800"/>
          </a:xfrm>
          <a:prstGeom prst="rect">
            <a:avLst/>
          </a:prstGeom>
          <a:noFill/>
          <a:ln>
            <a:noFill/>
          </a:ln>
        </p:spPr>
        <p:txBody>
          <a:bodyPr spcFirstLastPara="1" wrap="square" lIns="91425" tIns="91425" rIns="91425" bIns="91425" anchor="ctr" anchorCtr="0">
            <a:noAutofit/>
          </a:bodyPr>
          <a:lstStyle/>
          <a:p>
            <a:pPr marL="0" marR="0" lvl="0" indent="76200" algn="l" rtl="0">
              <a:lnSpc>
                <a:spcPct val="100000"/>
              </a:lnSpc>
              <a:spcBef>
                <a:spcPts val="0"/>
              </a:spcBef>
              <a:spcAft>
                <a:spcPts val="0"/>
              </a:spcAft>
              <a:buClr>
                <a:srgbClr val="222222"/>
              </a:buClr>
              <a:buFont typeface="Arial"/>
              <a:buNone/>
            </a:pPr>
            <a:r>
              <a:rPr lang="ja-JP" sz="1050" b="0" i="0" u="none" strike="noStrike" cap="none">
                <a:solidFill>
                  <a:srgbClr val="222222"/>
                </a:solidFill>
                <a:highlight>
                  <a:srgbClr val="FFFFFF"/>
                </a:highlight>
                <a:latin typeface="Arial"/>
                <a:ea typeface="Arial"/>
                <a:cs typeface="Arial"/>
                <a:sym typeface="Arial"/>
              </a:rPr>
              <a:t>displeacement test point</a:t>
            </a:r>
            <a:endParaRPr/>
          </a:p>
        </p:txBody>
      </p:sp>
      <p:sp>
        <p:nvSpPr>
          <p:cNvPr id="609" name="Google Shape;609;p62"/>
          <p:cNvSpPr txBox="1"/>
          <p:nvPr/>
        </p:nvSpPr>
        <p:spPr>
          <a:xfrm>
            <a:off x="2057400" y="5180001"/>
            <a:ext cx="673100" cy="204799"/>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0" name="Google Shape;610;p62"/>
          <p:cNvSpPr txBox="1"/>
          <p:nvPr/>
        </p:nvSpPr>
        <p:spPr>
          <a:xfrm>
            <a:off x="6580650" y="5154601"/>
            <a:ext cx="673100" cy="204799"/>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82076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C4A54B23-9A9A-2B42-B78B-EB0D7C306B80}"/>
              </a:ext>
            </a:extLst>
          </p:cNvPr>
          <p:cNvGrpSpPr/>
          <p:nvPr/>
        </p:nvGrpSpPr>
        <p:grpSpPr>
          <a:xfrm>
            <a:off x="2132013" y="766366"/>
            <a:ext cx="6513238" cy="523220"/>
            <a:chOff x="1116013" y="1676400"/>
            <a:chExt cx="6513238" cy="523220"/>
          </a:xfrm>
        </p:grpSpPr>
        <p:sp>
          <p:nvSpPr>
            <p:cNvPr id="120834" name="Text Box 3"/>
            <p:cNvSpPr txBox="1">
              <a:spLocks noChangeArrowheads="1"/>
            </p:cNvSpPr>
            <p:nvPr/>
          </p:nvSpPr>
          <p:spPr bwMode="auto">
            <a:xfrm>
              <a:off x="2601913" y="1676400"/>
              <a:ext cx="5027338"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2800"/>
                <a:t>検診で左眼の</a:t>
              </a:r>
              <a:r>
                <a:rPr lang="en-US" altLang="ja-JP" sz="2800" dirty="0"/>
                <a:t>NFLD</a:t>
              </a:r>
              <a:r>
                <a:rPr lang="ja-JP" altLang="en-US" sz="2800"/>
                <a:t>、</a:t>
              </a:r>
              <a:r>
                <a:rPr lang="en-US" altLang="ja-JP" sz="2800" dirty="0"/>
                <a:t>DH</a:t>
              </a:r>
              <a:r>
                <a:rPr lang="ja-JP" altLang="en-US" sz="2800"/>
                <a:t>を指摘</a:t>
              </a:r>
            </a:p>
          </p:txBody>
        </p:sp>
        <p:sp>
          <p:nvSpPr>
            <p:cNvPr id="120835" name="Text Box 4"/>
            <p:cNvSpPr txBox="1">
              <a:spLocks noChangeArrowheads="1"/>
            </p:cNvSpPr>
            <p:nvPr/>
          </p:nvSpPr>
          <p:spPr bwMode="auto">
            <a:xfrm>
              <a:off x="1116013" y="1676400"/>
              <a:ext cx="166263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2800" dirty="0"/>
                <a:t>58</a:t>
              </a:r>
              <a:r>
                <a:rPr lang="ja-JP" altLang="en-US" sz="2800"/>
                <a:t>歳男性</a:t>
              </a:r>
            </a:p>
          </p:txBody>
        </p:sp>
      </p:grpSp>
      <p:grpSp>
        <p:nvGrpSpPr>
          <p:cNvPr id="3" name="グループ化 2">
            <a:extLst>
              <a:ext uri="{FF2B5EF4-FFF2-40B4-BE49-F238E27FC236}">
                <a16:creationId xmlns:a16="http://schemas.microsoft.com/office/drawing/2014/main" id="{619CEF9C-C385-954F-B7BF-836A8A10AFD8}"/>
              </a:ext>
            </a:extLst>
          </p:cNvPr>
          <p:cNvGrpSpPr/>
          <p:nvPr/>
        </p:nvGrpSpPr>
        <p:grpSpPr>
          <a:xfrm>
            <a:off x="25400" y="1735931"/>
            <a:ext cx="9104787" cy="4042569"/>
            <a:chOff x="0" y="1735931"/>
            <a:chExt cx="7787247" cy="3457575"/>
          </a:xfrm>
        </p:grpSpPr>
        <p:grpSp>
          <p:nvGrpSpPr>
            <p:cNvPr id="120836" name="Group 5"/>
            <p:cNvGrpSpPr>
              <a:grpSpLocks/>
            </p:cNvGrpSpPr>
            <p:nvPr/>
          </p:nvGrpSpPr>
          <p:grpSpPr bwMode="auto">
            <a:xfrm>
              <a:off x="0" y="1737519"/>
              <a:ext cx="3960812" cy="3455987"/>
              <a:chOff x="556" y="213"/>
              <a:chExt cx="4320" cy="3852"/>
            </a:xfrm>
          </p:grpSpPr>
          <p:pic>
            <p:nvPicPr>
              <p:cNvPr id="120841" name="Picture 6" descr="161-8704-0_20090818_152544FDC_0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 y="213"/>
                <a:ext cx="4320" cy="38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0842" name="Rectangle 7"/>
              <p:cNvSpPr>
                <a:spLocks noChangeArrowheads="1"/>
              </p:cNvSpPr>
              <p:nvPr/>
            </p:nvSpPr>
            <p:spPr bwMode="auto">
              <a:xfrm>
                <a:off x="567" y="436"/>
                <a:ext cx="499" cy="136"/>
              </a:xfrm>
              <a:prstGeom prst="rect">
                <a:avLst/>
              </a:prstGeom>
              <a:solidFill>
                <a:schemeClr val="tx1"/>
              </a:solidFill>
              <a:ln w="9525">
                <a:solidFill>
                  <a:schemeClr val="tx1"/>
                </a:solidFill>
                <a:miter lim="800000"/>
                <a:headEnd/>
                <a:tailEnd/>
              </a:ln>
            </p:spPr>
            <p:txBody>
              <a:bodyPr wrap="none" anchor="ctr"/>
              <a:lstStyle/>
              <a:p>
                <a:endParaRPr lang="ja-JP" altLang="en-US">
                  <a:solidFill>
                    <a:srgbClr val="000000"/>
                  </a:solidFill>
                </a:endParaRPr>
              </a:p>
            </p:txBody>
          </p:sp>
        </p:grpSp>
        <p:grpSp>
          <p:nvGrpSpPr>
            <p:cNvPr id="120837" name="Group 8"/>
            <p:cNvGrpSpPr>
              <a:grpSpLocks/>
            </p:cNvGrpSpPr>
            <p:nvPr/>
          </p:nvGrpSpPr>
          <p:grpSpPr bwMode="auto">
            <a:xfrm>
              <a:off x="3970897" y="1735931"/>
              <a:ext cx="3816350" cy="3457575"/>
              <a:chOff x="760" y="284"/>
              <a:chExt cx="4343" cy="3872"/>
            </a:xfrm>
          </p:grpSpPr>
          <p:pic>
            <p:nvPicPr>
              <p:cNvPr id="120839" name="Picture 9" descr="161-8704-0_20090818_152557FDC_00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 y="284"/>
                <a:ext cx="4343" cy="38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0840" name="Rectangle 10"/>
              <p:cNvSpPr>
                <a:spLocks noChangeArrowheads="1"/>
              </p:cNvSpPr>
              <p:nvPr/>
            </p:nvSpPr>
            <p:spPr bwMode="auto">
              <a:xfrm>
                <a:off x="793" y="482"/>
                <a:ext cx="499" cy="181"/>
              </a:xfrm>
              <a:prstGeom prst="rect">
                <a:avLst/>
              </a:prstGeom>
              <a:solidFill>
                <a:schemeClr val="tx1"/>
              </a:solidFill>
              <a:ln w="9525">
                <a:solidFill>
                  <a:schemeClr val="tx1"/>
                </a:solidFill>
                <a:miter lim="800000"/>
                <a:headEnd/>
                <a:tailEnd/>
              </a:ln>
            </p:spPr>
            <p:txBody>
              <a:bodyPr wrap="none" anchor="ctr"/>
              <a:lstStyle/>
              <a:p>
                <a:endParaRPr lang="ja-JP" altLang="en-US">
                  <a:solidFill>
                    <a:srgbClr val="000000"/>
                  </a:solidFill>
                </a:endParaRPr>
              </a:p>
            </p:txBody>
          </p:sp>
        </p:grpSp>
      </p:grpSp>
      <p:sp>
        <p:nvSpPr>
          <p:cNvPr id="120838" name="タイトル 1"/>
          <p:cNvSpPr>
            <a:spLocks noGrp="1"/>
          </p:cNvSpPr>
          <p:nvPr>
            <p:ph type="title" idx="4294967295"/>
          </p:nvPr>
        </p:nvSpPr>
        <p:spPr/>
        <p:txBody>
          <a:bodyPr/>
          <a:lstStyle/>
          <a:p>
            <a:pPr eaLnBrk="1" hangingPunct="1"/>
            <a:r>
              <a:rPr lang="ja-JP" altLang="en-US" sz="3600"/>
              <a:t>症例</a:t>
            </a:r>
          </a:p>
        </p:txBody>
      </p:sp>
    </p:spTree>
    <p:extLst>
      <p:ext uri="{BB962C8B-B14F-4D97-AF65-F5344CB8AC3E}">
        <p14:creationId xmlns:p14="http://schemas.microsoft.com/office/powerpoint/2010/main" val="24383517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63"/>
          <p:cNvPicPr preferRelativeResize="0"/>
          <p:nvPr/>
        </p:nvPicPr>
        <p:blipFill rotWithShape="1">
          <a:blip r:embed="rId3">
            <a:alphaModFix/>
          </a:blip>
          <a:srcRect/>
          <a:stretch/>
        </p:blipFill>
        <p:spPr>
          <a:xfrm>
            <a:off x="1124857" y="1687284"/>
            <a:ext cx="6894285" cy="5144894"/>
          </a:xfrm>
          <a:prstGeom prst="rect">
            <a:avLst/>
          </a:prstGeom>
          <a:noFill/>
          <a:ln>
            <a:noFill/>
          </a:ln>
        </p:spPr>
      </p:pic>
      <p:sp>
        <p:nvSpPr>
          <p:cNvPr id="616" name="Google Shape;616;p63"/>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3000" b="0" i="0" u="none" strike="noStrike" cap="none">
                <a:solidFill>
                  <a:schemeClr val="dk1"/>
                </a:solidFill>
                <a:latin typeface="Calibri"/>
                <a:ea typeface="Calibri"/>
                <a:cs typeface="Calibri"/>
                <a:sym typeface="Calibri"/>
              </a:rPr>
              <a:t>HFA10-2、RGC_OCTから算出するRGC数</a:t>
            </a:r>
            <a:endParaRPr/>
          </a:p>
          <a:p>
            <a:pPr marL="0" marR="0" lvl="0" indent="0" algn="l" rtl="0">
              <a:lnSpc>
                <a:spcPct val="9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緑内障病期＋正常</a:t>
            </a:r>
            <a:endParaRPr/>
          </a:p>
        </p:txBody>
      </p:sp>
      <p:sp>
        <p:nvSpPr>
          <p:cNvPr id="617" name="Google Shape;617;p63"/>
          <p:cNvSpPr txBox="1"/>
          <p:nvPr/>
        </p:nvSpPr>
        <p:spPr>
          <a:xfrm>
            <a:off x="2720925" y="3274400"/>
            <a:ext cx="2566500" cy="477000"/>
          </a:xfrm>
          <a:prstGeom prst="rect">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緑内障は360度と一致</a:t>
            </a:r>
            <a:endParaRPr/>
          </a:p>
        </p:txBody>
      </p:sp>
      <p:sp>
        <p:nvSpPr>
          <p:cNvPr id="618" name="Google Shape;618;p63"/>
          <p:cNvSpPr txBox="1"/>
          <p:nvPr/>
        </p:nvSpPr>
        <p:spPr>
          <a:xfrm>
            <a:off x="5159325" y="1856050"/>
            <a:ext cx="2566500" cy="4770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正常は180度と一致</a:t>
            </a:r>
            <a:endParaRPr/>
          </a:p>
        </p:txBody>
      </p:sp>
    </p:spTree>
    <p:extLst>
      <p:ext uri="{BB962C8B-B14F-4D97-AF65-F5344CB8AC3E}">
        <p14:creationId xmlns:p14="http://schemas.microsoft.com/office/powerpoint/2010/main" val="12989203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623"/>
        <p:cNvGrpSpPr/>
        <p:nvPr/>
      </p:nvGrpSpPr>
      <p:grpSpPr>
        <a:xfrm>
          <a:off x="0" y="0"/>
          <a:ext cx="0" cy="0"/>
          <a:chOff x="0" y="0"/>
          <a:chExt cx="0" cy="0"/>
        </a:xfrm>
      </p:grpSpPr>
      <p:sp>
        <p:nvSpPr>
          <p:cNvPr id="624" name="Google Shape;624;p64"/>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4000" b="0" i="0" u="none" strike="noStrike" cap="none">
                <a:solidFill>
                  <a:schemeClr val="dk1"/>
                </a:solidFill>
                <a:latin typeface="Calibri"/>
                <a:ea typeface="Calibri"/>
                <a:cs typeface="Calibri"/>
                <a:sym typeface="Calibri"/>
              </a:rPr>
              <a:t>Why?</a:t>
            </a:r>
            <a:endParaRPr/>
          </a:p>
        </p:txBody>
      </p:sp>
      <p:grpSp>
        <p:nvGrpSpPr>
          <p:cNvPr id="625" name="Google Shape;625;p64"/>
          <p:cNvGrpSpPr/>
          <p:nvPr/>
        </p:nvGrpSpPr>
        <p:grpSpPr>
          <a:xfrm>
            <a:off x="1748452" y="1704763"/>
            <a:ext cx="5646852" cy="4229984"/>
            <a:chOff x="2447988" y="2108200"/>
            <a:chExt cx="4516759" cy="3383447"/>
          </a:xfrm>
        </p:grpSpPr>
        <p:pic>
          <p:nvPicPr>
            <p:cNvPr id="626" name="Google Shape;626;p64"/>
            <p:cNvPicPr preferRelativeResize="0"/>
            <p:nvPr/>
          </p:nvPicPr>
          <p:blipFill rotWithShape="1">
            <a:blip r:embed="rId3">
              <a:alphaModFix/>
            </a:blip>
            <a:srcRect/>
            <a:stretch/>
          </p:blipFill>
          <p:spPr>
            <a:xfrm>
              <a:off x="2447988" y="2108200"/>
              <a:ext cx="4195443" cy="3383447"/>
            </a:xfrm>
            <a:prstGeom prst="rect">
              <a:avLst/>
            </a:prstGeom>
            <a:noFill/>
            <a:ln>
              <a:noFill/>
            </a:ln>
          </p:spPr>
        </p:pic>
        <p:sp>
          <p:nvSpPr>
            <p:cNvPr id="627" name="Google Shape;627;p64"/>
            <p:cNvSpPr/>
            <p:nvPr/>
          </p:nvSpPr>
          <p:spPr>
            <a:xfrm>
              <a:off x="3949147" y="2239618"/>
              <a:ext cx="3015600" cy="980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grpSp>
      <p:sp>
        <p:nvSpPr>
          <p:cNvPr id="628" name="Google Shape;628;p64"/>
          <p:cNvSpPr txBox="1"/>
          <p:nvPr/>
        </p:nvSpPr>
        <p:spPr>
          <a:xfrm>
            <a:off x="4233756" y="1804577"/>
            <a:ext cx="2341800" cy="646200"/>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Harwerth model</a:t>
            </a:r>
            <a:endParaRPr/>
          </a:p>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中心RGCが発散</a:t>
            </a:r>
            <a:endParaRPr/>
          </a:p>
        </p:txBody>
      </p:sp>
      <p:sp>
        <p:nvSpPr>
          <p:cNvPr id="629" name="Google Shape;629;p64"/>
          <p:cNvSpPr/>
          <p:nvPr/>
        </p:nvSpPr>
        <p:spPr>
          <a:xfrm>
            <a:off x="2887153" y="1960577"/>
            <a:ext cx="901200" cy="490200"/>
          </a:xfrm>
          <a:prstGeom prst="ellipse">
            <a:avLst/>
          </a:prstGeom>
          <a:noFill/>
          <a:ln w="349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630" name="Google Shape;630;p64"/>
          <p:cNvPicPr preferRelativeResize="0"/>
          <p:nvPr/>
        </p:nvPicPr>
        <p:blipFill rotWithShape="1">
          <a:blip r:embed="rId4">
            <a:alphaModFix/>
          </a:blip>
          <a:srcRect/>
          <a:stretch/>
        </p:blipFill>
        <p:spPr>
          <a:xfrm>
            <a:off x="6243381" y="3051638"/>
            <a:ext cx="2758429" cy="1078444"/>
          </a:xfrm>
          <a:prstGeom prst="rect">
            <a:avLst/>
          </a:prstGeom>
          <a:noFill/>
          <a:ln>
            <a:noFill/>
          </a:ln>
        </p:spPr>
      </p:pic>
      <p:sp>
        <p:nvSpPr>
          <p:cNvPr id="631" name="Google Shape;631;p64"/>
          <p:cNvSpPr/>
          <p:nvPr/>
        </p:nvSpPr>
        <p:spPr>
          <a:xfrm>
            <a:off x="5192644" y="6381398"/>
            <a:ext cx="3712200" cy="699900"/>
          </a:xfrm>
          <a:prstGeom prst="rect">
            <a:avLst/>
          </a:prstGeom>
          <a:noFill/>
          <a:ln>
            <a:noFill/>
          </a:ln>
        </p:spPr>
        <p:txBody>
          <a:bodyPr spcFirstLastPara="1" wrap="square" lIns="68550" tIns="34275" rIns="68550" bIns="34275"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Raza AS, Hood DC.  IOVS. 2015</a:t>
            </a:r>
            <a:endParaRPr/>
          </a:p>
        </p:txBody>
      </p:sp>
    </p:spTree>
    <p:extLst>
      <p:ext uri="{BB962C8B-B14F-4D97-AF65-F5344CB8AC3E}">
        <p14:creationId xmlns:p14="http://schemas.microsoft.com/office/powerpoint/2010/main" val="229969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636"/>
        <p:cNvGrpSpPr/>
        <p:nvPr/>
      </p:nvGrpSpPr>
      <p:grpSpPr>
        <a:xfrm>
          <a:off x="0" y="0"/>
          <a:ext cx="0" cy="0"/>
          <a:chOff x="0" y="0"/>
          <a:chExt cx="0" cy="0"/>
        </a:xfrm>
      </p:grpSpPr>
      <p:sp>
        <p:nvSpPr>
          <p:cNvPr id="637" name="Google Shape;637;p6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Factors affecting SF relationships</a:t>
            </a:r>
            <a:endParaRPr/>
          </a:p>
        </p:txBody>
      </p:sp>
      <p:sp>
        <p:nvSpPr>
          <p:cNvPr id="638" name="Google Shape;638;p65"/>
          <p:cNvSpPr txBox="1">
            <a:spLocks noGrp="1"/>
          </p:cNvSpPr>
          <p:nvPr>
            <p:ph type="body" idx="1"/>
          </p:nvPr>
        </p:nvSpPr>
        <p:spPr>
          <a:xfrm>
            <a:off x="827584" y="1825624"/>
            <a:ext cx="7344816" cy="4351339"/>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ja-JP" sz="2800" b="0" i="0" u="none" strike="noStrike" cap="none">
                <a:solidFill>
                  <a:schemeClr val="dk1"/>
                </a:solidFill>
                <a:latin typeface="Calibri"/>
                <a:ea typeface="Calibri"/>
                <a:cs typeface="Calibri"/>
                <a:sym typeface="Calibri"/>
              </a:rPr>
              <a:t>HFA、OCTの測定のばらつき</a:t>
            </a:r>
            <a:endParaRPr/>
          </a:p>
          <a:p>
            <a:pPr marL="228600" marR="0" lvl="0" indent="-228600" algn="l" rtl="0">
              <a:lnSpc>
                <a:spcPct val="90000"/>
              </a:lnSpc>
              <a:spcBef>
                <a:spcPts val="1000"/>
              </a:spcBef>
              <a:spcAft>
                <a:spcPts val="0"/>
              </a:spcAft>
              <a:buClr>
                <a:schemeClr val="dk1"/>
              </a:buClr>
              <a:buSzPts val="2800"/>
              <a:buFont typeface="Arial"/>
              <a:buChar char="•"/>
            </a:pPr>
            <a:r>
              <a:rPr lang="ja-JP" sz="2800" b="0" i="0" u="none" strike="noStrike" cap="none">
                <a:solidFill>
                  <a:schemeClr val="dk1"/>
                </a:solidFill>
                <a:latin typeface="Calibri"/>
                <a:ea typeface="Calibri"/>
                <a:cs typeface="Calibri"/>
                <a:sym typeface="Calibri"/>
              </a:rPr>
              <a:t>OCT［um］（linear）、HFA［dB］（log）の違い</a:t>
            </a:r>
            <a:endParaRPr/>
          </a:p>
          <a:p>
            <a:pPr marL="228600" marR="0" lvl="0" indent="-228600" algn="l" rtl="0">
              <a:lnSpc>
                <a:spcPct val="90000"/>
              </a:lnSpc>
              <a:spcBef>
                <a:spcPts val="1000"/>
              </a:spcBef>
              <a:spcAft>
                <a:spcPts val="0"/>
              </a:spcAft>
              <a:buClr>
                <a:schemeClr val="dk1"/>
              </a:buClr>
              <a:buSzPts val="2800"/>
              <a:buFont typeface="Arial"/>
              <a:buChar char="•"/>
            </a:pPr>
            <a:r>
              <a:rPr lang="ja-JP" sz="2800" b="0" i="0" u="none" strike="noStrike" cap="none">
                <a:solidFill>
                  <a:schemeClr val="dk1"/>
                </a:solidFill>
                <a:latin typeface="Calibri"/>
                <a:ea typeface="Calibri"/>
                <a:cs typeface="Calibri"/>
                <a:sym typeface="Calibri"/>
              </a:rPr>
              <a:t>個人の特性や緑内障病期による差異</a:t>
            </a:r>
            <a:endParaRPr/>
          </a:p>
          <a:p>
            <a:pPr marL="228600" marR="0" lvl="0" indent="-228600" algn="l" rtl="0">
              <a:lnSpc>
                <a:spcPct val="90000"/>
              </a:lnSpc>
              <a:spcBef>
                <a:spcPts val="1000"/>
              </a:spcBef>
              <a:spcAft>
                <a:spcPts val="0"/>
              </a:spcAft>
              <a:buClr>
                <a:schemeClr val="dk1"/>
              </a:buClr>
              <a:buSzPts val="2800"/>
              <a:buFont typeface="Arial"/>
              <a:buChar char="•"/>
            </a:pPr>
            <a:r>
              <a:rPr lang="ja-JP" sz="2800" b="0" i="0" u="none" strike="noStrike" cap="none">
                <a:solidFill>
                  <a:schemeClr val="dk1"/>
                </a:solidFill>
                <a:latin typeface="Calibri"/>
                <a:ea typeface="Calibri"/>
                <a:cs typeface="Calibri"/>
                <a:sym typeface="Calibri"/>
              </a:rPr>
              <a:t>RNFLTの構成成分が不明；神経線維or支持細胞、etc</a:t>
            </a:r>
            <a:endParaRPr/>
          </a:p>
          <a:p>
            <a:pPr marL="228600" marR="0" lvl="0" indent="-228600" algn="l" rtl="0">
              <a:lnSpc>
                <a:spcPct val="90000"/>
              </a:lnSpc>
              <a:spcBef>
                <a:spcPts val="1000"/>
              </a:spcBef>
              <a:spcAft>
                <a:spcPts val="0"/>
              </a:spcAft>
              <a:buClr>
                <a:schemeClr val="dk1"/>
              </a:buClr>
              <a:buSzPts val="2800"/>
              <a:buFont typeface="Arial"/>
              <a:buChar char="•"/>
            </a:pPr>
            <a:r>
              <a:rPr lang="ja-JP" sz="2800" b="0" i="0" u="none" strike="noStrike" cap="none">
                <a:solidFill>
                  <a:schemeClr val="dk1"/>
                </a:solidFill>
                <a:latin typeface="Calibri"/>
                <a:ea typeface="Calibri"/>
                <a:cs typeface="Calibri"/>
                <a:sym typeface="Calibri"/>
              </a:rPr>
              <a:t>RNFLTとaxon数の関係が不明</a:t>
            </a:r>
            <a:endParaRPr/>
          </a:p>
          <a:p>
            <a:pPr marL="228600" marR="0" lvl="0" indent="-228600" algn="l" rtl="0">
              <a:lnSpc>
                <a:spcPct val="90000"/>
              </a:lnSpc>
              <a:spcBef>
                <a:spcPts val="1000"/>
              </a:spcBef>
              <a:spcAft>
                <a:spcPts val="0"/>
              </a:spcAft>
              <a:buClr>
                <a:schemeClr val="dk1"/>
              </a:buClr>
              <a:buSzPts val="2800"/>
              <a:buFont typeface="Arial"/>
              <a:buChar char="•"/>
            </a:pPr>
            <a:r>
              <a:rPr lang="ja-JP" sz="2800" b="0" i="0" u="none" strike="noStrike" cap="none">
                <a:solidFill>
                  <a:schemeClr val="dk1"/>
                </a:solidFill>
                <a:latin typeface="Calibri"/>
                <a:ea typeface="Calibri"/>
                <a:cs typeface="Calibri"/>
                <a:sym typeface="Calibri"/>
              </a:rPr>
              <a:t>視神経乳頭、黄斑、縫合の位置対応のバリエーション</a:t>
            </a:r>
            <a:endParaRPr/>
          </a:p>
          <a:p>
            <a:pPr marL="228600" marR="0" lvl="0" indent="-228600" algn="l" rtl="0">
              <a:lnSpc>
                <a:spcPct val="90000"/>
              </a:lnSpc>
              <a:spcBef>
                <a:spcPts val="1000"/>
              </a:spcBef>
              <a:spcAft>
                <a:spcPts val="0"/>
              </a:spcAft>
              <a:buClr>
                <a:schemeClr val="dk1"/>
              </a:buClr>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Font typeface="Arial"/>
              <a:buNone/>
            </a:pPr>
            <a:endParaRPr sz="2800" b="0" i="0" u="none" strike="noStrike" cap="none">
              <a:solidFill>
                <a:schemeClr val="dk1"/>
              </a:solidFill>
              <a:latin typeface="Calibri"/>
              <a:ea typeface="Calibri"/>
              <a:cs typeface="Calibri"/>
              <a:sym typeface="Calibri"/>
            </a:endParaRPr>
          </a:p>
        </p:txBody>
      </p:sp>
      <p:sp>
        <p:nvSpPr>
          <p:cNvPr id="639" name="Google Shape;639;p65"/>
          <p:cNvSpPr txBox="1"/>
          <p:nvPr/>
        </p:nvSpPr>
        <p:spPr>
          <a:xfrm>
            <a:off x="3275856" y="6176963"/>
            <a:ext cx="5669081"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1" i="0" u="none" strike="noStrike" cap="none">
                <a:solidFill>
                  <a:schemeClr val="dk1"/>
                </a:solidFill>
                <a:latin typeface="Calibri"/>
                <a:ea typeface="Calibri"/>
                <a:cs typeface="Calibri"/>
                <a:sym typeface="Calibri"/>
              </a:rPr>
              <a:t>Diagnosis of Primary Open Angle Glaucoma: WGA consensus series - 10</a:t>
            </a:r>
            <a:endParaRPr/>
          </a:p>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77705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F35305-4364-3A49-B9CE-913DA3FDBEFB}"/>
              </a:ext>
            </a:extLst>
          </p:cNvPr>
          <p:cNvSpPr>
            <a:spLocks noGrp="1"/>
          </p:cNvSpPr>
          <p:nvPr>
            <p:ph type="title"/>
          </p:nvPr>
        </p:nvSpPr>
        <p:spPr>
          <a:xfrm>
            <a:off x="557213" y="2174738"/>
            <a:ext cx="7886700" cy="1325700"/>
          </a:xfrm>
        </p:spPr>
        <p:txBody>
          <a:bodyPr/>
          <a:lstStyle/>
          <a:p>
            <a:r>
              <a:rPr kumimoji="1" lang="en-US" altLang="ja-JP" dirty="0"/>
              <a:t>24−2c </a:t>
            </a:r>
            <a:r>
              <a:rPr kumimoji="1" lang="ja-JP" altLang="en-US"/>
              <a:t>測定点</a:t>
            </a:r>
          </a:p>
        </p:txBody>
      </p:sp>
    </p:spTree>
    <p:extLst>
      <p:ext uri="{BB962C8B-B14F-4D97-AF65-F5344CB8AC3E}">
        <p14:creationId xmlns:p14="http://schemas.microsoft.com/office/powerpoint/2010/main" val="6104561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EF639CA-F909-AC45-916C-5E40DE06AF1B}"/>
              </a:ext>
            </a:extLst>
          </p:cNvPr>
          <p:cNvPicPr>
            <a:picLocks noChangeAspect="1"/>
          </p:cNvPicPr>
          <p:nvPr/>
        </p:nvPicPr>
        <p:blipFill>
          <a:blip r:embed="rId2"/>
          <a:stretch>
            <a:fillRect/>
          </a:stretch>
        </p:blipFill>
        <p:spPr>
          <a:xfrm>
            <a:off x="914400" y="685800"/>
            <a:ext cx="7315200" cy="5486400"/>
          </a:xfrm>
          <a:prstGeom prst="rect">
            <a:avLst/>
          </a:prstGeom>
        </p:spPr>
      </p:pic>
      <p:pic>
        <p:nvPicPr>
          <p:cNvPr id="6" name="図 5">
            <a:extLst>
              <a:ext uri="{FF2B5EF4-FFF2-40B4-BE49-F238E27FC236}">
                <a16:creationId xmlns:a16="http://schemas.microsoft.com/office/drawing/2014/main" id="{853696B6-789B-C74B-8B90-3B8D679F1B39}"/>
              </a:ext>
            </a:extLst>
          </p:cNvPr>
          <p:cNvPicPr>
            <a:picLocks noChangeAspect="1"/>
          </p:cNvPicPr>
          <p:nvPr/>
        </p:nvPicPr>
        <p:blipFill>
          <a:blip r:embed="rId3"/>
          <a:stretch>
            <a:fillRect/>
          </a:stretch>
        </p:blipFill>
        <p:spPr>
          <a:xfrm>
            <a:off x="914400" y="685800"/>
            <a:ext cx="7315200" cy="5486400"/>
          </a:xfrm>
          <a:prstGeom prst="rect">
            <a:avLst/>
          </a:prstGeom>
        </p:spPr>
      </p:pic>
      <p:sp>
        <p:nvSpPr>
          <p:cNvPr id="2" name="タイトル 1">
            <a:extLst>
              <a:ext uri="{FF2B5EF4-FFF2-40B4-BE49-F238E27FC236}">
                <a16:creationId xmlns:a16="http://schemas.microsoft.com/office/drawing/2014/main" id="{B4DA9356-6469-824B-8C17-12AA5B23D44D}"/>
              </a:ext>
            </a:extLst>
          </p:cNvPr>
          <p:cNvSpPr>
            <a:spLocks noGrp="1"/>
          </p:cNvSpPr>
          <p:nvPr>
            <p:ph type="title"/>
          </p:nvPr>
        </p:nvSpPr>
        <p:spPr/>
        <p:txBody>
          <a:bodyPr/>
          <a:lstStyle/>
          <a:p>
            <a:r>
              <a:rPr kumimoji="1" lang="en-US" altLang="ja-JP" dirty="0"/>
              <a:t>24-2c</a:t>
            </a:r>
            <a:r>
              <a:rPr kumimoji="1" lang="ja-JP" altLang="en-US"/>
              <a:t>配列</a:t>
            </a:r>
            <a:r>
              <a:rPr kumimoji="1" lang="en-US" altLang="ja-JP" dirty="0"/>
              <a:t> (R)</a:t>
            </a:r>
            <a:endParaRPr kumimoji="1" lang="ja-JP" altLang="en-US"/>
          </a:p>
        </p:txBody>
      </p:sp>
      <p:sp>
        <p:nvSpPr>
          <p:cNvPr id="7" name="テキスト ボックス 6">
            <a:extLst>
              <a:ext uri="{FF2B5EF4-FFF2-40B4-BE49-F238E27FC236}">
                <a16:creationId xmlns:a16="http://schemas.microsoft.com/office/drawing/2014/main" id="{0E1BE2C0-1512-E642-ACD5-A79C228F2C3F}"/>
              </a:ext>
            </a:extLst>
          </p:cNvPr>
          <p:cNvSpPr txBox="1"/>
          <p:nvPr/>
        </p:nvSpPr>
        <p:spPr>
          <a:xfrm>
            <a:off x="1851949" y="5829964"/>
            <a:ext cx="5440101"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kumimoji="1" lang="ja-JP" altLang="en-US" sz="2400"/>
              <a:t>・</a:t>
            </a:r>
            <a:r>
              <a:rPr kumimoji="1" lang="en-US" altLang="ja-JP" sz="2400" dirty="0"/>
              <a:t>24-2</a:t>
            </a:r>
            <a:r>
              <a:rPr kumimoji="1" lang="ja-JP" altLang="en-US" sz="2400"/>
              <a:t>測定点に</a:t>
            </a:r>
            <a:r>
              <a:rPr kumimoji="1" lang="en-US" altLang="ja-JP" sz="2400" dirty="0"/>
              <a:t>10-2</a:t>
            </a:r>
            <a:r>
              <a:rPr kumimoji="1" lang="ja-JP" altLang="en-US" sz="2400"/>
              <a:t>の</a:t>
            </a:r>
            <a:r>
              <a:rPr kumimoji="1" lang="en-US" altLang="ja-JP" sz="2400" dirty="0"/>
              <a:t>10</a:t>
            </a:r>
            <a:r>
              <a:rPr kumimoji="1" lang="ja-JP" altLang="en-US" sz="2400"/>
              <a:t>測定点を追加</a:t>
            </a:r>
          </a:p>
        </p:txBody>
      </p:sp>
    </p:spTree>
    <p:extLst>
      <p:ext uri="{BB962C8B-B14F-4D97-AF65-F5344CB8AC3E}">
        <p14:creationId xmlns:p14="http://schemas.microsoft.com/office/powerpoint/2010/main" val="3050280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143"/>
        <p:cNvGrpSpPr/>
        <p:nvPr/>
      </p:nvGrpSpPr>
      <p:grpSpPr>
        <a:xfrm>
          <a:off x="0" y="0"/>
          <a:ext cx="0" cy="0"/>
          <a:chOff x="0" y="0"/>
          <a:chExt cx="0" cy="0"/>
        </a:xfrm>
      </p:grpSpPr>
      <p:sp>
        <p:nvSpPr>
          <p:cNvPr id="145" name="Shape 145"/>
          <p:cNvSpPr txBox="1"/>
          <p:nvPr/>
        </p:nvSpPr>
        <p:spPr>
          <a:xfrm>
            <a:off x="451327" y="1836730"/>
            <a:ext cx="8356664" cy="2155448"/>
          </a:xfrm>
          <a:prstGeom prst="rect">
            <a:avLst/>
          </a:prstGeom>
          <a:noFill/>
          <a:ln>
            <a:noFill/>
          </a:ln>
        </p:spPr>
        <p:txBody>
          <a:bodyPr lIns="68569" tIns="34275" rIns="68569" bIns="34275" anchor="t" anchorCtr="0">
            <a:noAutofit/>
          </a:bodyPr>
          <a:lstStyle/>
          <a:p>
            <a:pPr>
              <a:lnSpc>
                <a:spcPct val="200000"/>
              </a:lnSpc>
              <a:buSzPct val="25000"/>
            </a:pPr>
            <a:r>
              <a:rPr lang="ja-JP" altLang="en-US" sz="2400">
                <a:latin typeface="+mn-ea"/>
                <a:cs typeface="Calibri" panose="020F0502020204030204" pitchFamily="34" charset="0"/>
                <a:sym typeface="Arial"/>
              </a:rPr>
              <a:t>広義</a:t>
            </a:r>
            <a:r>
              <a:rPr lang="en-US" altLang="ja-JP" sz="2400" dirty="0">
                <a:latin typeface="+mn-ea"/>
                <a:cs typeface="Calibri" panose="020F0502020204030204" pitchFamily="34" charset="0"/>
                <a:sym typeface="Arial"/>
              </a:rPr>
              <a:t>POAG</a:t>
            </a:r>
            <a:r>
              <a:rPr lang="ja-JP" altLang="en-US" sz="2400" dirty="0">
                <a:latin typeface="+mn-ea"/>
                <a:cs typeface="Calibri" panose="020F0502020204030204" pitchFamily="34" charset="0"/>
                <a:sym typeface="Arial"/>
              </a:rPr>
              <a:t>　</a:t>
            </a:r>
            <a:r>
              <a:rPr lang="en-US" altLang="ja-JP" sz="2400" dirty="0">
                <a:latin typeface="+mn-ea"/>
                <a:cs typeface="Calibri" panose="020F0502020204030204" pitchFamily="34" charset="0"/>
              </a:rPr>
              <a:t>131</a:t>
            </a:r>
            <a:r>
              <a:rPr lang="ja-JP" altLang="en-US" sz="2400">
                <a:latin typeface="+mn-ea"/>
                <a:cs typeface="Calibri" panose="020F0502020204030204" pitchFamily="34" charset="0"/>
                <a:sym typeface="Arial"/>
              </a:rPr>
              <a:t>症例、</a:t>
            </a:r>
            <a:r>
              <a:rPr lang="en-US" altLang="ja-JP" sz="2400" dirty="0">
                <a:latin typeface="+mn-ea"/>
                <a:cs typeface="Calibri" panose="020F0502020204030204" pitchFamily="34" charset="0"/>
                <a:sym typeface="Arial"/>
              </a:rPr>
              <a:t>131</a:t>
            </a:r>
            <a:r>
              <a:rPr lang="ja-JP" altLang="en-US" sz="2400">
                <a:latin typeface="+mn-ea"/>
                <a:cs typeface="Calibri" panose="020F0502020204030204" pitchFamily="34" charset="0"/>
                <a:sym typeface="Arial"/>
              </a:rPr>
              <a:t>眼</a:t>
            </a:r>
            <a:endParaRPr lang="en-US" altLang="ja-JP" sz="2400" dirty="0">
              <a:latin typeface="+mn-ea"/>
              <a:cs typeface="Calibri" panose="020F0502020204030204" pitchFamily="34" charset="0"/>
              <a:sym typeface="Arial"/>
            </a:endParaRPr>
          </a:p>
          <a:p>
            <a:pPr>
              <a:lnSpc>
                <a:spcPct val="200000"/>
              </a:lnSpc>
              <a:buSzPct val="25000"/>
            </a:pPr>
            <a:r>
              <a:rPr lang="en-US" sz="2000" dirty="0">
                <a:latin typeface="+mn-ea"/>
                <a:cs typeface="Calibri" panose="020F0502020204030204" pitchFamily="34" charset="0"/>
                <a:sym typeface="Arial"/>
              </a:rPr>
              <a:t>2009年9月から2017年6月</a:t>
            </a:r>
            <a:r>
              <a:rPr lang="ja-JP" altLang="en-US" sz="2000" dirty="0">
                <a:latin typeface="+mn-ea"/>
                <a:cs typeface="Calibri" panose="020F0502020204030204" pitchFamily="34" charset="0"/>
                <a:sym typeface="Arial"/>
              </a:rPr>
              <a:t>　東京慈恵会医科大学緑内障外来</a:t>
            </a:r>
            <a:endParaRPr lang="en-US" altLang="ja-JP" sz="2000" dirty="0">
              <a:latin typeface="+mn-ea"/>
              <a:cs typeface="Calibri" panose="020F0502020204030204" pitchFamily="34" charset="0"/>
              <a:sym typeface="Arial"/>
            </a:endParaRPr>
          </a:p>
          <a:p>
            <a:pPr lvl="0">
              <a:lnSpc>
                <a:spcPct val="200000"/>
              </a:lnSpc>
              <a:buSzPct val="25000"/>
            </a:pPr>
            <a:r>
              <a:rPr lang="en-US" altLang="ja-JP" sz="2000" dirty="0">
                <a:latin typeface="+mn-ea"/>
                <a:cs typeface="Calibri" panose="020F0502020204030204" pitchFamily="34" charset="0"/>
              </a:rPr>
              <a:t>HFA10-2</a:t>
            </a:r>
            <a:r>
              <a:rPr lang="ja-JP" altLang="en-US" sz="2000" dirty="0">
                <a:latin typeface="+mn-ea"/>
                <a:cs typeface="Calibri" panose="020F0502020204030204" pitchFamily="34" charset="0"/>
              </a:rPr>
              <a:t>と</a:t>
            </a:r>
            <a:r>
              <a:rPr lang="en-US" altLang="ja-JP" sz="2000" dirty="0">
                <a:latin typeface="+mn-ea"/>
                <a:cs typeface="Calibri" panose="020F0502020204030204" pitchFamily="34" charset="0"/>
                <a:sym typeface="Arial"/>
              </a:rPr>
              <a:t>OCT</a:t>
            </a:r>
            <a:r>
              <a:rPr lang="ja-JP" altLang="en-US" sz="2000" dirty="0">
                <a:latin typeface="+mn-ea"/>
                <a:cs typeface="Calibri" panose="020F0502020204030204" pitchFamily="34" charset="0"/>
                <a:sym typeface="Arial"/>
              </a:rPr>
              <a:t>を同日に測定</a:t>
            </a:r>
            <a:endParaRPr lang="en-US" altLang="ja-JP" sz="2000" dirty="0">
              <a:latin typeface="+mn-ea"/>
              <a:cs typeface="Calibri" panose="020F0502020204030204" pitchFamily="34" charset="0"/>
              <a:sym typeface="Arial"/>
            </a:endParaRPr>
          </a:p>
          <a:p>
            <a:pPr lvl="0">
              <a:lnSpc>
                <a:spcPct val="200000"/>
              </a:lnSpc>
              <a:buSzPct val="25000"/>
            </a:pPr>
            <a:r>
              <a:rPr lang="en-US" altLang="ja-JP" sz="2000" dirty="0">
                <a:latin typeface="+mn-ea"/>
                <a:cs typeface="Calibri" panose="020F0502020204030204" pitchFamily="34" charset="0"/>
                <a:sym typeface="Arial"/>
              </a:rPr>
              <a:t>HFA10-2</a:t>
            </a:r>
            <a:r>
              <a:rPr lang="ja-JP" altLang="en-US" sz="2000" dirty="0">
                <a:latin typeface="+mn-ea"/>
                <a:cs typeface="Calibri" panose="020F0502020204030204" pitchFamily="34" charset="0"/>
                <a:sym typeface="Arial"/>
              </a:rPr>
              <a:t>の</a:t>
            </a:r>
            <a:r>
              <a:rPr lang="ja-JP" altLang="en-US" sz="2000" dirty="0">
                <a:latin typeface="+mn-ea"/>
                <a:cs typeface="Calibri" panose="020F0502020204030204" pitchFamily="34" charset="0"/>
              </a:rPr>
              <a:t>信頼性指標と</a:t>
            </a:r>
            <a:r>
              <a:rPr lang="en-US" altLang="ja-JP" sz="2000" dirty="0">
                <a:latin typeface="+mn-ea"/>
                <a:cs typeface="Calibri" panose="020F0502020204030204" pitchFamily="34" charset="0"/>
              </a:rPr>
              <a:t>OCT</a:t>
            </a:r>
            <a:r>
              <a:rPr lang="ja-JP" altLang="en-US" sz="2000" dirty="0">
                <a:latin typeface="+mn-ea"/>
                <a:cs typeface="Calibri" panose="020F0502020204030204" pitchFamily="34" charset="0"/>
              </a:rPr>
              <a:t>基準を満たす*</a:t>
            </a:r>
            <a:endParaRPr lang="en-US" sz="2400" dirty="0">
              <a:latin typeface="+mn-ea"/>
              <a:cs typeface="Calibri" panose="020F0502020204030204" pitchFamily="34" charset="0"/>
              <a:sym typeface="Arial"/>
            </a:endParaRPr>
          </a:p>
        </p:txBody>
      </p:sp>
      <p:sp>
        <p:nvSpPr>
          <p:cNvPr id="2" name="テキスト ボックス 1"/>
          <p:cNvSpPr txBox="1"/>
          <p:nvPr/>
        </p:nvSpPr>
        <p:spPr>
          <a:xfrm>
            <a:off x="1013605" y="5394154"/>
            <a:ext cx="7232108"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a:solidFill>
                  <a:schemeClr val="tx1"/>
                </a:solidFill>
              </a:rPr>
              <a:t>対象</a:t>
            </a:r>
          </a:p>
        </p:txBody>
      </p:sp>
    </p:spTree>
    <p:extLst>
      <p:ext uri="{BB962C8B-B14F-4D97-AF65-F5344CB8AC3E}">
        <p14:creationId xmlns:p14="http://schemas.microsoft.com/office/powerpoint/2010/main" val="18864791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1838441585"/>
              </p:ext>
            </p:extLst>
          </p:nvPr>
        </p:nvGraphicFramePr>
        <p:xfrm>
          <a:off x="1803030" y="1500206"/>
          <a:ext cx="5300373" cy="4285399"/>
        </p:xfrm>
        <a:graphic>
          <a:graphicData uri="http://schemas.openxmlformats.org/drawingml/2006/table">
            <a:tbl>
              <a:tblPr>
                <a:noFill/>
              </a:tblPr>
              <a:tblGrid>
                <a:gridCol w="1444558">
                  <a:extLst>
                    <a:ext uri="{9D8B030D-6E8A-4147-A177-3AD203B41FA5}">
                      <a16:colId xmlns:a16="http://schemas.microsoft.com/office/drawing/2014/main" val="20000"/>
                    </a:ext>
                  </a:extLst>
                </a:gridCol>
                <a:gridCol w="1251763">
                  <a:extLst>
                    <a:ext uri="{9D8B030D-6E8A-4147-A177-3AD203B41FA5}">
                      <a16:colId xmlns:a16="http://schemas.microsoft.com/office/drawing/2014/main" val="20001"/>
                    </a:ext>
                  </a:extLst>
                </a:gridCol>
                <a:gridCol w="1292087">
                  <a:extLst>
                    <a:ext uri="{9D8B030D-6E8A-4147-A177-3AD203B41FA5}">
                      <a16:colId xmlns:a16="http://schemas.microsoft.com/office/drawing/2014/main" val="20002"/>
                    </a:ext>
                  </a:extLst>
                </a:gridCol>
                <a:gridCol w="1311965">
                  <a:extLst>
                    <a:ext uri="{9D8B030D-6E8A-4147-A177-3AD203B41FA5}">
                      <a16:colId xmlns:a16="http://schemas.microsoft.com/office/drawing/2014/main" val="20004"/>
                    </a:ext>
                  </a:extLst>
                </a:gridCol>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latin typeface="+mn-lt"/>
                          <a:cs typeface="Calibri" panose="020F0502020204030204" pitchFamily="34" charset="0"/>
                        </a:rPr>
                        <a:t>N</a:t>
                      </a:r>
                      <a:r>
                        <a:rPr kumimoji="1" lang="ja-JP" altLang="en-US" sz="1600" dirty="0">
                          <a:latin typeface="+mn-lt"/>
                          <a:cs typeface="Calibri" panose="020F0502020204030204" pitchFamily="34" charset="0"/>
                        </a:rPr>
                        <a:t>＝眼数</a:t>
                      </a:r>
                    </a:p>
                  </a:txBody>
                  <a:tcPr marL="68569" marR="68569" marT="68569" marB="68569" anchor="ctr"/>
                </a:tc>
                <a:tc>
                  <a:txBody>
                    <a:bodyPr/>
                    <a:lstStyle/>
                    <a:p>
                      <a:pPr lvl="0" algn="ctr" rtl="0">
                        <a:spcBef>
                          <a:spcPts val="0"/>
                        </a:spcBef>
                        <a:buNone/>
                      </a:pPr>
                      <a:r>
                        <a:rPr lang="en-US" sz="2000" b="1" dirty="0">
                          <a:solidFill>
                            <a:schemeClr val="tx1"/>
                          </a:solidFill>
                          <a:latin typeface="+mn-lt"/>
                          <a:ea typeface="+mn-ea"/>
                        </a:rPr>
                        <a:t>POAG</a:t>
                      </a:r>
                    </a:p>
                    <a:p>
                      <a:pPr lvl="0" algn="ctr" rtl="0">
                        <a:spcBef>
                          <a:spcPts val="0"/>
                        </a:spcBef>
                        <a:buNone/>
                      </a:pPr>
                      <a:r>
                        <a:rPr lang="en-US" sz="1800" b="1" dirty="0">
                          <a:solidFill>
                            <a:schemeClr val="tx1"/>
                          </a:solidFill>
                          <a:latin typeface="+mn-lt"/>
                          <a:ea typeface="+mn-ea"/>
                        </a:rPr>
                        <a:t>61</a:t>
                      </a: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a:solidFill>
                            <a:schemeClr val="tx1"/>
                          </a:solidFill>
                          <a:latin typeface="+mn-lt"/>
                          <a:ea typeface="+mn-ea"/>
                        </a:rPr>
                        <a:t>68</a:t>
                      </a: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a:solidFill>
                            <a:schemeClr val="tx1"/>
                          </a:solidFill>
                          <a:latin typeface="+mn-lt"/>
                          <a:ea typeface="+mn-ea"/>
                        </a:rPr>
                        <a:t>All</a:t>
                      </a:r>
                      <a:endParaRPr lang="ja-JP" altLang="en-US" sz="1800" b="1" dirty="0">
                        <a:solidFill>
                          <a:schemeClr val="tx1"/>
                        </a:solidFill>
                        <a:latin typeface="+mn-lt"/>
                        <a:ea typeface="+mn-ea"/>
                      </a:endParaRPr>
                    </a:p>
                    <a:p>
                      <a:pPr lvl="0" algn="ctr" rtl="0">
                        <a:spcBef>
                          <a:spcPts val="0"/>
                        </a:spcBef>
                        <a:buNone/>
                      </a:pPr>
                      <a:r>
                        <a:rPr lang="en-US" altLang="ja-JP" sz="1800" b="1" dirty="0">
                          <a:solidFill>
                            <a:schemeClr val="tx1"/>
                          </a:solidFill>
                          <a:latin typeface="+mn-lt"/>
                          <a:ea typeface="+mn-ea"/>
                        </a:rPr>
                        <a:t>172</a:t>
                      </a:r>
                      <a:endParaRPr sz="1800" b="1" dirty="0">
                        <a:solidFill>
                          <a:schemeClr val="tx1"/>
                        </a:solidFill>
                        <a:latin typeface="+mn-lt"/>
                        <a:ea typeface="+mn-ea"/>
                      </a:endParaRPr>
                    </a:p>
                  </a:txBody>
                  <a:tcPr marL="68569" marR="68569" marT="68569" marB="68569" anchor="ctr"/>
                </a:tc>
                <a:extLst>
                  <a:ext uri="{0D108BD9-81ED-4DB2-BD59-A6C34878D82A}">
                    <a16:rowId xmlns:a16="http://schemas.microsoft.com/office/drawing/2014/main" val="10000"/>
                  </a:ext>
                </a:extLst>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a:solidFill>
                            <a:schemeClr val="tx1"/>
                          </a:solidFill>
                          <a:latin typeface="游ゴシック Light" panose="020B0300000000000000" pitchFamily="50" charset="-128"/>
                          <a:ea typeface="游ゴシック Light" panose="020B0300000000000000" pitchFamily="50" charset="-128"/>
                        </a:rPr>
                        <a:t>(</a:t>
                      </a:r>
                      <a:r>
                        <a:rPr lang="ja-JP" altLang="en-US" sz="1600" b="1" dirty="0">
                          <a:solidFill>
                            <a:schemeClr val="tx1"/>
                          </a:solidFill>
                          <a:latin typeface="游ゴシック Light" panose="020B0300000000000000" pitchFamily="50" charset="-128"/>
                          <a:ea typeface="游ゴシック Light" panose="020B0300000000000000" pitchFamily="50" charset="-128"/>
                        </a:rPr>
                        <a:t>歳</a:t>
                      </a:r>
                      <a:r>
                        <a:rPr lang="en-US" altLang="ja-JP" sz="1600" b="1" dirty="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58.4±10.2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56.7±9.7</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50.2±15.6</a:t>
                      </a:r>
                      <a:endParaRPr lang="ja-JP" altLang="en-US" sz="1800" dirty="0">
                        <a:solidFill>
                          <a:schemeClr val="tx1"/>
                        </a:solidFill>
                        <a:effectLst/>
                      </a:endParaRPr>
                    </a:p>
                  </a:txBody>
                  <a:tcPr marL="59362" marR="59362" marT="59362" marB="59362" anchor="ctr"/>
                </a:tc>
                <a:extLst>
                  <a:ext uri="{0D108BD9-81ED-4DB2-BD59-A6C34878D82A}">
                    <a16:rowId xmlns:a16="http://schemas.microsoft.com/office/drawing/2014/main" val="10001"/>
                  </a:ext>
                </a:extLst>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800" b="1" kern="1200" dirty="0">
                          <a:solidFill>
                            <a:schemeClr val="tx1"/>
                          </a:solidFill>
                          <a:latin typeface="+mn-lt"/>
                          <a:ea typeface="+mn-ea"/>
                          <a:cs typeface="+mn-cs"/>
                        </a:rPr>
                        <a:t>-5.23±3.6</a:t>
                      </a:r>
                      <a:endParaRPr lang="ja-JP" altLang="en-US" sz="1800" b="1" kern="1200" dirty="0">
                        <a:solidFill>
                          <a:schemeClr val="tx1"/>
                        </a:solidFill>
                        <a:latin typeface="+mn-lt"/>
                        <a:ea typeface="+mn-ea"/>
                        <a:cs typeface="+mn-cs"/>
                      </a:endParaRPr>
                    </a:p>
                  </a:txBody>
                  <a:tcPr marL="59362" marR="59362" marT="59362" marB="59362" anchor="ctr"/>
                </a:tc>
                <a:extLst>
                  <a:ext uri="{0D108BD9-81ED-4DB2-BD59-A6C34878D82A}">
                    <a16:rowId xmlns:a16="http://schemas.microsoft.com/office/drawing/2014/main" val="10002"/>
                  </a:ext>
                </a:extLst>
              </a:tr>
              <a:tr h="796874">
                <a:tc>
                  <a:txBody>
                    <a:bodyPr/>
                    <a:lstStyle/>
                    <a:p>
                      <a:pPr lvl="0" algn="ctr" rtl="0">
                        <a:spcBef>
                          <a:spcPts val="0"/>
                        </a:spcBef>
                        <a:buNone/>
                      </a:pPr>
                      <a:r>
                        <a:rPr lang="ja-JP" altLang="en-US" sz="1600" b="1" dirty="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44:17</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44:24</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latin typeface="+mn-lt"/>
                          <a:ea typeface="+mn-ea"/>
                        </a:rPr>
                        <a:t>230:398</a:t>
                      </a:r>
                      <a:endParaRPr lang="mr-IN" sz="1800" b="1" dirty="0">
                        <a:solidFill>
                          <a:schemeClr val="tx1"/>
                        </a:solidFill>
                        <a:latin typeface="+mn-lt"/>
                        <a:ea typeface="+mn-ea"/>
                      </a:endParaRPr>
                    </a:p>
                  </a:txBody>
                  <a:tcPr marL="68569" marR="68569" marT="68569" marB="68569" anchor="ctr"/>
                </a:tc>
                <a:extLst>
                  <a:ext uri="{0D108BD9-81ED-4DB2-BD59-A6C34878D82A}">
                    <a16:rowId xmlns:a16="http://schemas.microsoft.com/office/drawing/2014/main" val="10003"/>
                  </a:ext>
                </a:extLst>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p>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10-2</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-13.4±11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-7.30±8.1</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kern="1200" dirty="0">
                          <a:solidFill>
                            <a:schemeClr val="tx1"/>
                          </a:solidFill>
                          <a:latin typeface="+mn-lt"/>
                          <a:ea typeface="+mn-ea"/>
                          <a:cs typeface="+mn-cs"/>
                        </a:rPr>
                        <a:t>-9.62±9.7</a:t>
                      </a:r>
                      <a:endParaRPr lang="ja-JP" altLang="en-US" sz="1800" b="1" kern="1200" dirty="0">
                        <a:solidFill>
                          <a:schemeClr val="tx1"/>
                        </a:solidFill>
                        <a:latin typeface="+mn-lt"/>
                        <a:ea typeface="+mn-ea"/>
                        <a:cs typeface="+mn-cs"/>
                      </a:endParaRPr>
                    </a:p>
                  </a:txBody>
                  <a:tcPr marL="59362" marR="59362" marT="59362" marB="59362" anchor="ctr"/>
                </a:tc>
                <a:extLst>
                  <a:ext uri="{0D108BD9-81ED-4DB2-BD59-A6C34878D82A}">
                    <a16:rowId xmlns:a16="http://schemas.microsoft.com/office/drawing/2014/main" val="10004"/>
                  </a:ext>
                </a:extLst>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a:ea typeface="ＭＳ ゴシック" panose="020B0609070205080204" pitchFamily="49" charset="-128"/>
                <a:cs typeface="Calibri" panose="020F0502020204030204" pitchFamily="34" charset="0"/>
              </a:rPr>
              <a:t>Mean +/- SD</a:t>
            </a:r>
          </a:p>
          <a:p>
            <a:pPr algn="r"/>
            <a:r>
              <a:rPr lang="en-US" sz="1350" dirty="0">
                <a:ea typeface="ＭＳ ゴシック" panose="020B0609070205080204" pitchFamily="49" charset="-128"/>
                <a:cs typeface="Calibri" panose="020F0502020204030204" pitchFamily="34" charset="0"/>
              </a:rPr>
              <a:t>One-way ANOVA</a:t>
            </a:r>
          </a:p>
          <a:p>
            <a:pPr algn="r"/>
            <a:r>
              <a:rPr lang="en-US" altLang="ja-JP" sz="1400" dirty="0">
                <a:ea typeface="ＭＳ ゴシック" panose="020B0609070205080204" pitchFamily="49" charset="-128"/>
                <a:cs typeface="Calibri" panose="020F0502020204030204" pitchFamily="34" charset="0"/>
              </a:rPr>
              <a:t>X2 test</a:t>
            </a:r>
          </a:p>
          <a:p>
            <a:pPr algn="r"/>
            <a:endParaRPr lang="en-US" sz="1350" dirty="0">
              <a:ea typeface="ＭＳ ゴシック" panose="020B0609070205080204" pitchFamily="49" charset="-128"/>
              <a:cs typeface="Calibri" panose="020F0502020204030204" pitchFamily="34" charset="0"/>
            </a:endParaRP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a:solidFill>
                  <a:schemeClr val="tx1"/>
                </a:solidFill>
              </a:rPr>
              <a:t>対象</a:t>
            </a: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40811732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41B411-5380-5143-94EA-6A73ECE1EBA3}"/>
              </a:ext>
            </a:extLst>
          </p:cNvPr>
          <p:cNvSpPr>
            <a:spLocks noGrp="1"/>
          </p:cNvSpPr>
          <p:nvPr>
            <p:ph type="title"/>
          </p:nvPr>
        </p:nvSpPr>
        <p:spPr/>
        <p:txBody>
          <a:bodyPr/>
          <a:lstStyle/>
          <a:p>
            <a:r>
              <a:rPr kumimoji="1" lang="en-US" altLang="ja-JP" sz="4000" dirty="0"/>
              <a:t>MD10-2</a:t>
            </a:r>
            <a:r>
              <a:rPr kumimoji="1" lang="ja-JP" altLang="en-US" sz="4000"/>
              <a:t>（右）</a:t>
            </a:r>
            <a:r>
              <a:rPr kumimoji="1" lang="en-US" altLang="ja-JP" sz="4000" dirty="0"/>
              <a:t> </a:t>
            </a:r>
            <a:r>
              <a:rPr kumimoji="1" lang="ja-JP" altLang="en-US" sz="4000"/>
              <a:t>と各測定点の相関</a:t>
            </a:r>
          </a:p>
        </p:txBody>
      </p:sp>
      <p:pic>
        <p:nvPicPr>
          <p:cNvPr id="6" name="図 5">
            <a:extLst>
              <a:ext uri="{FF2B5EF4-FFF2-40B4-BE49-F238E27FC236}">
                <a16:creationId xmlns:a16="http://schemas.microsoft.com/office/drawing/2014/main" id="{E4CD9F8F-9F5F-1140-93F2-76BA4DDC1807}"/>
              </a:ext>
            </a:extLst>
          </p:cNvPr>
          <p:cNvPicPr>
            <a:picLocks noChangeAspect="1"/>
          </p:cNvPicPr>
          <p:nvPr/>
        </p:nvPicPr>
        <p:blipFill>
          <a:blip r:embed="rId2"/>
          <a:stretch>
            <a:fillRect/>
          </a:stretch>
        </p:blipFill>
        <p:spPr>
          <a:xfrm>
            <a:off x="914400" y="1802296"/>
            <a:ext cx="6740939" cy="5055704"/>
          </a:xfrm>
          <a:prstGeom prst="rect">
            <a:avLst/>
          </a:prstGeom>
        </p:spPr>
      </p:pic>
    </p:spTree>
    <p:extLst>
      <p:ext uri="{BB962C8B-B14F-4D97-AF65-F5344CB8AC3E}">
        <p14:creationId xmlns:p14="http://schemas.microsoft.com/office/powerpoint/2010/main" val="25091800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4F46A8-80B9-8D42-B4B0-C631D084A1E1}"/>
              </a:ext>
            </a:extLst>
          </p:cNvPr>
          <p:cNvSpPr>
            <a:spLocks noGrp="1"/>
          </p:cNvSpPr>
          <p:nvPr>
            <p:ph type="title"/>
          </p:nvPr>
        </p:nvSpPr>
        <p:spPr/>
        <p:txBody>
          <a:bodyPr/>
          <a:lstStyle/>
          <a:p>
            <a:r>
              <a:rPr kumimoji="1" lang="en-US" altLang="ja-JP" dirty="0"/>
              <a:t>24−2c</a:t>
            </a:r>
            <a:r>
              <a:rPr kumimoji="1" lang="ja-JP" altLang="en-US"/>
              <a:t>配列（右）</a:t>
            </a:r>
          </a:p>
        </p:txBody>
      </p:sp>
      <p:pic>
        <p:nvPicPr>
          <p:cNvPr id="4" name="図 3">
            <a:extLst>
              <a:ext uri="{FF2B5EF4-FFF2-40B4-BE49-F238E27FC236}">
                <a16:creationId xmlns:a16="http://schemas.microsoft.com/office/drawing/2014/main" id="{87E56640-8659-E84F-9478-287314EF5D6D}"/>
              </a:ext>
            </a:extLst>
          </p:cNvPr>
          <p:cNvPicPr>
            <a:picLocks noChangeAspect="1"/>
          </p:cNvPicPr>
          <p:nvPr/>
        </p:nvPicPr>
        <p:blipFill>
          <a:blip r:embed="rId2"/>
          <a:stretch>
            <a:fillRect/>
          </a:stretch>
        </p:blipFill>
        <p:spPr>
          <a:xfrm>
            <a:off x="1074876" y="1719469"/>
            <a:ext cx="6851374" cy="5138531"/>
          </a:xfrm>
          <a:prstGeom prst="rect">
            <a:avLst/>
          </a:prstGeom>
        </p:spPr>
      </p:pic>
    </p:spTree>
    <p:extLst>
      <p:ext uri="{BB962C8B-B14F-4D97-AF65-F5344CB8AC3E}">
        <p14:creationId xmlns:p14="http://schemas.microsoft.com/office/powerpoint/2010/main" val="23224306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FCE7FC-9AEF-8044-B6DB-2DFFA92CA212}"/>
              </a:ext>
            </a:extLst>
          </p:cNvPr>
          <p:cNvSpPr>
            <a:spLocks noGrp="1"/>
          </p:cNvSpPr>
          <p:nvPr>
            <p:ph type="title"/>
          </p:nvPr>
        </p:nvSpPr>
        <p:spPr/>
        <p:txBody>
          <a:bodyPr/>
          <a:lstStyle/>
          <a:p>
            <a:r>
              <a:rPr kumimoji="1" lang="en-US" altLang="ja-JP" dirty="0" err="1"/>
              <a:t>meanTD</a:t>
            </a:r>
            <a:r>
              <a:rPr kumimoji="1" lang="ja-JP" altLang="en-US"/>
              <a:t>と</a:t>
            </a:r>
            <a:r>
              <a:rPr kumimoji="1" lang="en-US" altLang="ja-JP" dirty="0"/>
              <a:t>MD10−2</a:t>
            </a:r>
            <a:r>
              <a:rPr kumimoji="1" lang="ja-JP" altLang="en-US"/>
              <a:t>の相関</a:t>
            </a:r>
            <a:r>
              <a:rPr kumimoji="1" lang="en-US" altLang="ja-JP" dirty="0"/>
              <a:t> </a:t>
            </a:r>
            <a:endParaRPr kumimoji="1" lang="ja-JP" altLang="en-US"/>
          </a:p>
        </p:txBody>
      </p:sp>
      <p:pic>
        <p:nvPicPr>
          <p:cNvPr id="4" name="図 3">
            <a:extLst>
              <a:ext uri="{FF2B5EF4-FFF2-40B4-BE49-F238E27FC236}">
                <a16:creationId xmlns:a16="http://schemas.microsoft.com/office/drawing/2014/main" id="{3AF0ACE8-0278-D541-A83F-6B00AA2607CB}"/>
              </a:ext>
            </a:extLst>
          </p:cNvPr>
          <p:cNvPicPr>
            <a:picLocks noChangeAspect="1"/>
          </p:cNvPicPr>
          <p:nvPr/>
        </p:nvPicPr>
        <p:blipFill>
          <a:blip r:embed="rId2"/>
          <a:stretch>
            <a:fillRect/>
          </a:stretch>
        </p:blipFill>
        <p:spPr>
          <a:xfrm>
            <a:off x="1461976" y="1690826"/>
            <a:ext cx="6220047" cy="4665035"/>
          </a:xfrm>
          <a:prstGeom prst="rect">
            <a:avLst/>
          </a:prstGeom>
        </p:spPr>
      </p:pic>
      <p:sp>
        <p:nvSpPr>
          <p:cNvPr id="3" name="テキスト ボックス 2">
            <a:extLst>
              <a:ext uri="{FF2B5EF4-FFF2-40B4-BE49-F238E27FC236}">
                <a16:creationId xmlns:a16="http://schemas.microsoft.com/office/drawing/2014/main" id="{0AF57216-DB1A-5B4C-A0F8-EEE1523FE9D1}"/>
              </a:ext>
            </a:extLst>
          </p:cNvPr>
          <p:cNvSpPr txBox="1"/>
          <p:nvPr/>
        </p:nvSpPr>
        <p:spPr>
          <a:xfrm>
            <a:off x="3167270" y="2292626"/>
            <a:ext cx="1537252" cy="954107"/>
          </a:xfrm>
          <a:prstGeom prst="rect">
            <a:avLst/>
          </a:prstGeom>
          <a:solidFill>
            <a:schemeClr val="bg1"/>
          </a:solidFill>
        </p:spPr>
        <p:txBody>
          <a:bodyPr wrap="square" rtlCol="0">
            <a:spAutoFit/>
          </a:bodyPr>
          <a:lstStyle/>
          <a:p>
            <a:r>
              <a:rPr kumimoji="1" lang="en-US" altLang="ja-JP" sz="2800" dirty="0"/>
              <a:t>R2</a:t>
            </a:r>
            <a:r>
              <a:rPr kumimoji="1" lang="ja-JP" altLang="en-US" sz="2800"/>
              <a:t>　＝　</a:t>
            </a:r>
            <a:r>
              <a:rPr kumimoji="1" lang="en-US" altLang="ja-JP" sz="2800" dirty="0"/>
              <a:t>0.912</a:t>
            </a:r>
            <a:endParaRPr kumimoji="1" lang="ja-JP" altLang="en-US" sz="2800"/>
          </a:p>
        </p:txBody>
      </p:sp>
    </p:spTree>
    <p:extLst>
      <p:ext uri="{BB962C8B-B14F-4D97-AF65-F5344CB8AC3E}">
        <p14:creationId xmlns:p14="http://schemas.microsoft.com/office/powerpoint/2010/main" val="338744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628649" y="214769"/>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100"/>
              <a:buFont typeface="Calibri"/>
              <a:buNone/>
            </a:pPr>
            <a:r>
              <a:rPr lang="ja-JP" sz="4400" b="0" i="0" u="none" strike="noStrike" cap="none">
                <a:solidFill>
                  <a:schemeClr val="dk1"/>
                </a:solidFill>
                <a:latin typeface="Cambria"/>
                <a:ea typeface="Cambria"/>
                <a:cs typeface="Cambria"/>
                <a:sym typeface="Cambria"/>
              </a:rPr>
              <a:t>緑内障の検査</a:t>
            </a:r>
            <a:endParaRPr dirty="0"/>
          </a:p>
        </p:txBody>
      </p:sp>
      <p:sp>
        <p:nvSpPr>
          <p:cNvPr id="164" name="Google Shape;164;p17"/>
          <p:cNvSpPr txBox="1"/>
          <p:nvPr/>
        </p:nvSpPr>
        <p:spPr>
          <a:xfrm>
            <a:off x="4207112" y="2502769"/>
            <a:ext cx="4637343"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chemeClr val="dk1"/>
                </a:solidFill>
                <a:latin typeface="Cambria"/>
                <a:ea typeface="Cambria"/>
                <a:cs typeface="Cambria"/>
                <a:sym typeface="Cambria"/>
              </a:rPr>
              <a:t>静的視野検査：</a:t>
            </a:r>
            <a:r>
              <a:rPr lang="en-US" altLang="ja-JP" sz="3200" dirty="0">
                <a:solidFill>
                  <a:schemeClr val="dk1"/>
                </a:solidFill>
                <a:latin typeface="Cambria"/>
                <a:ea typeface="Cambria"/>
                <a:cs typeface="Cambria"/>
                <a:sym typeface="Cambria"/>
              </a:rPr>
              <a:t>HFA</a:t>
            </a:r>
            <a:endParaRPr sz="3200" b="0" i="0" u="none" strike="noStrike" cap="none" dirty="0">
              <a:solidFill>
                <a:schemeClr val="dk1"/>
              </a:solidFill>
              <a:latin typeface="Cambria"/>
              <a:ea typeface="Cambria"/>
              <a:cs typeface="Cambria"/>
              <a:sym typeface="Cambria"/>
            </a:endParaRPr>
          </a:p>
        </p:txBody>
      </p:sp>
      <p:sp>
        <p:nvSpPr>
          <p:cNvPr id="165" name="Google Shape;165;p17"/>
          <p:cNvSpPr txBox="1"/>
          <p:nvPr/>
        </p:nvSpPr>
        <p:spPr>
          <a:xfrm>
            <a:off x="4207110" y="5181786"/>
            <a:ext cx="4794999" cy="611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chemeClr val="dk1"/>
                </a:solidFill>
                <a:latin typeface="Cambria"/>
                <a:ea typeface="Cambria"/>
                <a:cs typeface="Cambria"/>
                <a:sym typeface="Cambria"/>
              </a:rPr>
              <a:t>光干渉断層計：</a:t>
            </a:r>
            <a:r>
              <a:rPr lang="en-US" altLang="ja-JP" sz="3200" dirty="0">
                <a:solidFill>
                  <a:schemeClr val="dk1"/>
                </a:solidFill>
                <a:latin typeface="Cambria"/>
                <a:ea typeface="Cambria"/>
                <a:cs typeface="Cambria"/>
                <a:sym typeface="Cambria"/>
              </a:rPr>
              <a:t>OCT</a:t>
            </a:r>
          </a:p>
        </p:txBody>
      </p:sp>
      <p:sp>
        <p:nvSpPr>
          <p:cNvPr id="166" name="Google Shape;166;p17"/>
          <p:cNvSpPr txBox="1"/>
          <p:nvPr/>
        </p:nvSpPr>
        <p:spPr>
          <a:xfrm>
            <a:off x="4207112" y="1469594"/>
            <a:ext cx="1041565" cy="584775"/>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chemeClr val="dk1"/>
                </a:solidFill>
                <a:latin typeface="Cambria"/>
                <a:ea typeface="Cambria"/>
                <a:cs typeface="Cambria"/>
                <a:sym typeface="Cambria"/>
              </a:rPr>
              <a:t>機能</a:t>
            </a:r>
            <a:endParaRPr sz="3200" b="0" i="0" u="none" strike="noStrike" cap="none">
              <a:solidFill>
                <a:schemeClr val="dk1"/>
              </a:solidFill>
              <a:latin typeface="Cambria"/>
              <a:ea typeface="Cambria"/>
              <a:cs typeface="Cambria"/>
              <a:sym typeface="Cambria"/>
            </a:endParaRPr>
          </a:p>
        </p:txBody>
      </p:sp>
      <p:sp>
        <p:nvSpPr>
          <p:cNvPr id="167" name="Google Shape;167;p17"/>
          <p:cNvSpPr txBox="1"/>
          <p:nvPr/>
        </p:nvSpPr>
        <p:spPr>
          <a:xfrm>
            <a:off x="4207111" y="4365103"/>
            <a:ext cx="1041565" cy="584775"/>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rgbClr val="FFFFFF"/>
                </a:solidFill>
                <a:latin typeface="Cambria"/>
                <a:ea typeface="Cambria"/>
                <a:cs typeface="Cambria"/>
                <a:sym typeface="Cambria"/>
              </a:rPr>
              <a:t>構造</a:t>
            </a:r>
            <a:endParaRPr sz="3200" b="0" i="0" u="none" strike="noStrike" cap="none">
              <a:solidFill>
                <a:srgbClr val="FFFFFF"/>
              </a:solidFill>
              <a:latin typeface="Cambria"/>
              <a:ea typeface="Cambria"/>
              <a:cs typeface="Cambria"/>
              <a:sym typeface="Cambria"/>
            </a:endParaRPr>
          </a:p>
        </p:txBody>
      </p:sp>
      <p:pic>
        <p:nvPicPr>
          <p:cNvPr id="168" name="Google Shape;168;p17"/>
          <p:cNvPicPr preferRelativeResize="0"/>
          <p:nvPr/>
        </p:nvPicPr>
        <p:blipFill>
          <a:blip r:embed="rId3">
            <a:alphaModFix/>
          </a:blip>
          <a:stretch>
            <a:fillRect/>
          </a:stretch>
        </p:blipFill>
        <p:spPr>
          <a:xfrm>
            <a:off x="1243578" y="1535182"/>
            <a:ext cx="2519972" cy="2519972"/>
          </a:xfrm>
          <a:prstGeom prst="rect">
            <a:avLst/>
          </a:prstGeom>
          <a:noFill/>
          <a:ln>
            <a:noFill/>
          </a:ln>
        </p:spPr>
      </p:pic>
      <p:pic>
        <p:nvPicPr>
          <p:cNvPr id="169" name="Google Shape;169;p17"/>
          <p:cNvPicPr preferRelativeResize="0"/>
          <p:nvPr/>
        </p:nvPicPr>
        <p:blipFill>
          <a:blip r:embed="rId4">
            <a:alphaModFix/>
          </a:blip>
          <a:stretch>
            <a:fillRect/>
          </a:stretch>
        </p:blipFill>
        <p:spPr>
          <a:xfrm>
            <a:off x="838200" y="4207554"/>
            <a:ext cx="3330728" cy="2498046"/>
          </a:xfrm>
          <a:prstGeom prst="rect">
            <a:avLst/>
          </a:prstGeom>
          <a:noFill/>
          <a:ln>
            <a:noFill/>
          </a:ln>
        </p:spPr>
      </p:pic>
    </p:spTree>
    <p:extLst>
      <p:ext uri="{BB962C8B-B14F-4D97-AF65-F5344CB8AC3E}">
        <p14:creationId xmlns:p14="http://schemas.microsoft.com/office/powerpoint/2010/main" val="21654792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10-2 test point using factor analysis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48990" y="2593573"/>
            <a:ext cx="2516597" cy="2516599"/>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977884" y="5349590"/>
            <a:ext cx="960790" cy="1413571"/>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3278183026"/>
              </p:ext>
            </p:extLst>
          </p:nvPr>
        </p:nvGraphicFramePr>
        <p:xfrm>
          <a:off x="4971101" y="2614067"/>
          <a:ext cx="3010308" cy="2894520"/>
        </p:xfrm>
        <a:graphic>
          <a:graphicData uri="http://schemas.openxmlformats.org/drawingml/2006/table">
            <a:tbl>
              <a:tblPr/>
              <a:tblGrid>
                <a:gridCol w="250859">
                  <a:extLst>
                    <a:ext uri="{9D8B030D-6E8A-4147-A177-3AD203B41FA5}">
                      <a16:colId xmlns:a16="http://schemas.microsoft.com/office/drawing/2014/main" val="20000"/>
                    </a:ext>
                  </a:extLst>
                </a:gridCol>
                <a:gridCol w="250859">
                  <a:extLst>
                    <a:ext uri="{9D8B030D-6E8A-4147-A177-3AD203B41FA5}">
                      <a16:colId xmlns:a16="http://schemas.microsoft.com/office/drawing/2014/main" val="20001"/>
                    </a:ext>
                  </a:extLst>
                </a:gridCol>
                <a:gridCol w="250859">
                  <a:extLst>
                    <a:ext uri="{9D8B030D-6E8A-4147-A177-3AD203B41FA5}">
                      <a16:colId xmlns:a16="http://schemas.microsoft.com/office/drawing/2014/main" val="20002"/>
                    </a:ext>
                  </a:extLst>
                </a:gridCol>
                <a:gridCol w="250859">
                  <a:extLst>
                    <a:ext uri="{9D8B030D-6E8A-4147-A177-3AD203B41FA5}">
                      <a16:colId xmlns:a16="http://schemas.microsoft.com/office/drawing/2014/main" val="20003"/>
                    </a:ext>
                  </a:extLst>
                </a:gridCol>
                <a:gridCol w="250859">
                  <a:extLst>
                    <a:ext uri="{9D8B030D-6E8A-4147-A177-3AD203B41FA5}">
                      <a16:colId xmlns:a16="http://schemas.microsoft.com/office/drawing/2014/main" val="20004"/>
                    </a:ext>
                  </a:extLst>
                </a:gridCol>
                <a:gridCol w="250859">
                  <a:extLst>
                    <a:ext uri="{9D8B030D-6E8A-4147-A177-3AD203B41FA5}">
                      <a16:colId xmlns:a16="http://schemas.microsoft.com/office/drawing/2014/main" val="20005"/>
                    </a:ext>
                  </a:extLst>
                </a:gridCol>
                <a:gridCol w="250859">
                  <a:extLst>
                    <a:ext uri="{9D8B030D-6E8A-4147-A177-3AD203B41FA5}">
                      <a16:colId xmlns:a16="http://schemas.microsoft.com/office/drawing/2014/main" val="20006"/>
                    </a:ext>
                  </a:extLst>
                </a:gridCol>
                <a:gridCol w="250859">
                  <a:extLst>
                    <a:ext uri="{9D8B030D-6E8A-4147-A177-3AD203B41FA5}">
                      <a16:colId xmlns:a16="http://schemas.microsoft.com/office/drawing/2014/main" val="20007"/>
                    </a:ext>
                  </a:extLst>
                </a:gridCol>
                <a:gridCol w="250859">
                  <a:extLst>
                    <a:ext uri="{9D8B030D-6E8A-4147-A177-3AD203B41FA5}">
                      <a16:colId xmlns:a16="http://schemas.microsoft.com/office/drawing/2014/main" val="20008"/>
                    </a:ext>
                  </a:extLst>
                </a:gridCol>
                <a:gridCol w="250859">
                  <a:extLst>
                    <a:ext uri="{9D8B030D-6E8A-4147-A177-3AD203B41FA5}">
                      <a16:colId xmlns:a16="http://schemas.microsoft.com/office/drawing/2014/main" val="20009"/>
                    </a:ext>
                  </a:extLst>
                </a:gridCol>
                <a:gridCol w="250859">
                  <a:extLst>
                    <a:ext uri="{9D8B030D-6E8A-4147-A177-3AD203B41FA5}">
                      <a16:colId xmlns:a16="http://schemas.microsoft.com/office/drawing/2014/main" val="20010"/>
                    </a:ext>
                  </a:extLst>
                </a:gridCol>
                <a:gridCol w="250859">
                  <a:extLst>
                    <a:ext uri="{9D8B030D-6E8A-4147-A177-3AD203B41FA5}">
                      <a16:colId xmlns:a16="http://schemas.microsoft.com/office/drawing/2014/main" val="20011"/>
                    </a:ext>
                  </a:extLst>
                </a:gridCol>
              </a:tblGrid>
              <a:tr h="241210">
                <a:tc>
                  <a:txBody>
                    <a:bodyPr/>
                    <a:lstStyle/>
                    <a:p>
                      <a:pPr algn="ctr" fontAlgn="ctr"/>
                      <a:endParaRPr lang="en-US" sz="900" b="0" i="0" u="none" strike="noStrike" dirty="0">
                        <a:solidFill>
                          <a:srgbClr val="000000"/>
                        </a:solidFill>
                        <a:effectLst/>
                        <a:latin typeface="Calibri" charset="0"/>
                      </a:endParaRPr>
                    </a:p>
                  </a:txBody>
                  <a:tcPr marL="9649" marR="9649" marT="9649" marB="0" anchor="ctr">
                    <a:lnL>
                      <a:noFill/>
                    </a:lnL>
                    <a:lnR>
                      <a:noFill/>
                    </a:lnR>
                    <a:lnT>
                      <a:noFill/>
                    </a:lnT>
                    <a:lnB>
                      <a:noFill/>
                    </a:lnB>
                  </a:tcPr>
                </a:tc>
                <a:tc gridSpan="2">
                  <a:txBody>
                    <a:bodyPr/>
                    <a:lstStyle/>
                    <a:p>
                      <a:pPr algn="ctr" fontAlgn="ctr"/>
                      <a:r>
                        <a:rPr lang="en-US" altLang="ja-JP" sz="900" b="1" i="0" u="none" strike="noStrike" dirty="0">
                          <a:solidFill>
                            <a:srgbClr val="000000"/>
                          </a:solidFill>
                          <a:effectLst/>
                          <a:latin typeface="Calibri" charset="0"/>
                        </a:rPr>
                        <a:t>ST</a:t>
                      </a:r>
                      <a:endParaRPr lang="ja-JP" altLang="en-US" sz="900" b="1" i="0" u="none" strike="noStrike" dirty="0">
                        <a:solidFill>
                          <a:srgbClr val="000000"/>
                        </a:solidFill>
                        <a:effectLst/>
                        <a:latin typeface="Calibri" charset="0"/>
                      </a:endParaRPr>
                    </a:p>
                  </a:txBody>
                  <a:tcPr marL="9649" marR="9649" marT="9649" marB="0" anchor="ctr">
                    <a:lnL>
                      <a:noFill/>
                    </a:lnL>
                    <a:lnR>
                      <a:noFill/>
                    </a:lnR>
                    <a:lnT>
                      <a:noFill/>
                    </a:lnT>
                    <a:lnB>
                      <a:noFill/>
                    </a:lnB>
                    <a:noFill/>
                  </a:tcPr>
                </a:tc>
                <a:tc hMerge="1">
                  <a:txBody>
                    <a:bodyPr/>
                    <a:lstStyle/>
                    <a:p>
                      <a:endParaRPr lang="en-US"/>
                    </a:p>
                  </a:txBody>
                  <a:tcPr/>
                </a:tc>
                <a:tc>
                  <a:txBody>
                    <a:bodyPr/>
                    <a:lstStyle/>
                    <a:p>
                      <a:pPr algn="ctr" fontAlgn="ctr"/>
                      <a:r>
                        <a:rPr lang="sk-SK" sz="900" b="0" i="0" u="none" strike="noStrike">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r>
                        <a:rPr lang="sk-SK" sz="900" b="0" i="0" u="none" strike="noStrike">
                          <a:solidFill>
                            <a:srgbClr val="FF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r>
                        <a:rPr lang="is-IS" sz="900" b="0" i="0" u="none" strike="noStrike" dirty="0">
                          <a:solidFill>
                            <a:srgbClr val="000000"/>
                          </a:solidFill>
                          <a:effectLst/>
                          <a:latin typeface="Calibri" charset="0"/>
                        </a:rPr>
                        <a:t>2</a:t>
                      </a:r>
                    </a:p>
                  </a:txBody>
                  <a:tcPr marL="9649" marR="9649" marT="9649"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900" b="0" i="0" u="none" strike="noStrike" dirty="0">
                          <a:solidFill>
                            <a:srgbClr val="000000"/>
                          </a:solidFill>
                          <a:effectLst/>
                          <a:latin typeface="Calibri" charset="0"/>
                        </a:rPr>
                        <a:t>2</a:t>
                      </a:r>
                    </a:p>
                  </a:txBody>
                  <a:tcPr marL="9649" marR="9649" marT="9649"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sk-SK" sz="900" b="0" i="0" u="none" strike="noStrike" dirty="0">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r>
                        <a:rPr lang="sk-SK" sz="900" b="0" i="0" u="none" strike="noStrike">
                          <a:solidFill>
                            <a:srgbClr val="000000"/>
                          </a:solidFill>
                          <a:effectLst/>
                          <a:latin typeface="Calibri" charset="0"/>
                        </a:rPr>
                        <a:t> </a:t>
                      </a:r>
                    </a:p>
                  </a:txBody>
                  <a:tcPr marL="9649" marR="9649" marT="9649" marB="0" anchor="ctr">
                    <a:lnL>
                      <a:noFill/>
                    </a:lnL>
                    <a:lnR>
                      <a:noFill/>
                    </a:lnR>
                    <a:lnT>
                      <a:noFill/>
                    </a:lnT>
                    <a:lnB>
                      <a:noFill/>
                    </a:lnB>
                    <a:noFill/>
                  </a:tcPr>
                </a:tc>
                <a:tc gridSpan="2">
                  <a:txBody>
                    <a:bodyPr/>
                    <a:lstStyle/>
                    <a:p>
                      <a:pPr algn="ctr" fontAlgn="ctr"/>
                      <a:r>
                        <a:rPr lang="en-US" altLang="ja-JP" sz="900" b="1" i="0" u="none" strike="noStrike" dirty="0">
                          <a:solidFill>
                            <a:srgbClr val="000000"/>
                          </a:solidFill>
                          <a:effectLst/>
                          <a:latin typeface="Calibri" charset="0"/>
                        </a:rPr>
                        <a:t>SN</a:t>
                      </a:r>
                      <a:endParaRPr lang="ja-JP" altLang="en-US" sz="900" b="1" i="0" u="none" strike="noStrike" dirty="0">
                        <a:solidFill>
                          <a:srgbClr val="000000"/>
                        </a:solidFill>
                        <a:effectLst/>
                        <a:latin typeface="Calibri" charset="0"/>
                      </a:endParaRPr>
                    </a:p>
                  </a:txBody>
                  <a:tcPr marL="9649" marR="9649" marT="9649" marB="0" anchor="ctr">
                    <a:lnL>
                      <a:noFill/>
                    </a:lnL>
                    <a:lnR>
                      <a:noFill/>
                    </a:lnR>
                    <a:lnT>
                      <a:noFill/>
                    </a:lnT>
                    <a:lnB>
                      <a:noFill/>
                    </a:lnB>
                    <a:noFill/>
                  </a:tcPr>
                </a:tc>
                <a:tc hMerge="1">
                  <a:txBody>
                    <a:bodyPr/>
                    <a:lstStyle/>
                    <a:p>
                      <a:endParaRPr lang="en-US"/>
                    </a:p>
                  </a:txBody>
                  <a:tcPr/>
                </a:tc>
                <a:tc>
                  <a:txBody>
                    <a:bodyPr/>
                    <a:lstStyle/>
                    <a:p>
                      <a:pPr algn="ctr" fontAlgn="ctr"/>
                      <a:endParaRPr lang="en-US" sz="900" b="0" i="0" u="none" strike="noStrike" dirty="0">
                        <a:solidFill>
                          <a:srgbClr val="000000"/>
                        </a:solidFill>
                        <a:effectLst/>
                        <a:latin typeface="Calibri" charset="0"/>
                      </a:endParaRPr>
                    </a:p>
                  </a:txBody>
                  <a:tcPr marL="9649" marR="9649" marT="9649" marB="0" anchor="ctr">
                    <a:lnL>
                      <a:noFill/>
                    </a:lnL>
                    <a:lnR>
                      <a:noFill/>
                    </a:lnR>
                    <a:lnT>
                      <a:noFill/>
                    </a:lnT>
                    <a:lnB>
                      <a:noFill/>
                    </a:lnB>
                  </a:tcPr>
                </a:tc>
                <a:extLst>
                  <a:ext uri="{0D108BD9-81ED-4DB2-BD59-A6C34878D82A}">
                    <a16:rowId xmlns:a16="http://schemas.microsoft.com/office/drawing/2014/main" val="10000"/>
                  </a:ext>
                </a:extLst>
              </a:tr>
              <a:tr h="241210">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r>
                        <a:rPr lang="sk-SK" sz="900" b="0" i="0" u="none" strike="noStrike">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r>
                        <a:rPr lang="sk-SK" sz="900" b="0" i="0" u="none" strike="noStrike" dirty="0">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r>
                        <a:rPr lang="is-IS" sz="900" b="0" i="0" u="none" strike="noStrike" dirty="0">
                          <a:solidFill>
                            <a:srgbClr val="000000"/>
                          </a:solidFill>
                          <a:effectLst/>
                          <a:latin typeface="Calibri" charset="0"/>
                        </a:rPr>
                        <a:t>2</a:t>
                      </a:r>
                      <a:endParaRPr lang="en-US" sz="900" b="0" i="0" u="none" strike="noStrike" dirty="0">
                        <a:solidFill>
                          <a:srgbClr val="000000"/>
                        </a:solidFill>
                        <a:effectLst/>
                        <a:latin typeface="Calibri" charset="0"/>
                      </a:endParaRPr>
                    </a:p>
                  </a:txBody>
                  <a:tcPr marL="9649" marR="9649" marT="9649" marB="0" anchor="ctr">
                    <a:lnL>
                      <a:noFill/>
                    </a:lnL>
                    <a:lnR>
                      <a:noFill/>
                    </a:lnR>
                    <a:lnT>
                      <a:noFill/>
                    </a:lnT>
                    <a:lnB>
                      <a:noFill/>
                    </a:lnB>
                    <a:solidFill>
                      <a:srgbClr val="FF0000"/>
                    </a:solidFill>
                  </a:tcPr>
                </a:tc>
                <a:tc>
                  <a:txBody>
                    <a:bodyPr/>
                    <a:lstStyle/>
                    <a:p>
                      <a:pPr algn="ctr" fontAlgn="ctr"/>
                      <a:r>
                        <a:rPr lang="is-IS" sz="900" b="0" i="0" u="none" strike="noStrike" dirty="0">
                          <a:solidFill>
                            <a:srgbClr val="000000"/>
                          </a:solidFill>
                          <a:effectLst/>
                          <a:latin typeface="Calibri" charset="0"/>
                        </a:rPr>
                        <a:t>2</a:t>
                      </a:r>
                      <a:endParaRPr lang="en-US" sz="900" b="0" i="0" u="none" strike="noStrike" dirty="0">
                        <a:solidFill>
                          <a:srgbClr val="000000"/>
                        </a:solidFill>
                        <a:effectLst/>
                        <a:latin typeface="Calibri" charset="0"/>
                      </a:endParaRPr>
                    </a:p>
                  </a:txBody>
                  <a:tcPr marL="9649" marR="9649" marT="9649" marB="0" anchor="ctr">
                    <a:lnL>
                      <a:noFill/>
                    </a:lnL>
                    <a:lnR>
                      <a:noFill/>
                    </a:lnR>
                    <a:lnT>
                      <a:noFill/>
                    </a:lnT>
                    <a:lnB>
                      <a:noFill/>
                    </a:lnB>
                    <a:solidFill>
                      <a:srgbClr val="FF0000"/>
                    </a:solidFill>
                  </a:tcPr>
                </a:tc>
                <a:tc>
                  <a:txBody>
                    <a:bodyPr/>
                    <a:lstStyle/>
                    <a:p>
                      <a:pPr algn="ctr" fontAlgn="ctr"/>
                      <a:r>
                        <a:rPr lang="is-IS" sz="900" b="0" i="0" u="none" strike="noStrike" dirty="0">
                          <a:solidFill>
                            <a:srgbClr val="000000"/>
                          </a:solidFill>
                          <a:effectLst/>
                          <a:latin typeface="Calibri" charset="0"/>
                        </a:rPr>
                        <a:t>2</a:t>
                      </a:r>
                      <a:endParaRPr lang="en-US" sz="900" b="0" i="0" u="none" strike="noStrike" dirty="0">
                        <a:solidFill>
                          <a:srgbClr val="000000"/>
                        </a:solidFill>
                        <a:effectLst/>
                        <a:latin typeface="Calibri" charset="0"/>
                      </a:endParaRPr>
                    </a:p>
                  </a:txBody>
                  <a:tcPr marL="9649" marR="9649" marT="9649"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900" b="0" i="0" u="none" strike="noStrike" dirty="0">
                          <a:solidFill>
                            <a:srgbClr val="000000"/>
                          </a:solidFill>
                          <a:effectLst/>
                          <a:latin typeface="Calibri" charset="0"/>
                        </a:rPr>
                        <a:t>2</a:t>
                      </a:r>
                      <a:endParaRPr lang="en-US" sz="900" b="0" i="0" u="none" strike="noStrike" dirty="0">
                        <a:solidFill>
                          <a:srgbClr val="000000"/>
                        </a:solidFill>
                        <a:effectLst/>
                        <a:latin typeface="Calibri" charset="0"/>
                      </a:endParaRPr>
                    </a:p>
                  </a:txBody>
                  <a:tcPr marL="9649" marR="9649" marT="9649"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is-IS" sz="900" b="0" i="0" u="none" strike="noStrike" dirty="0">
                          <a:solidFill>
                            <a:srgbClr val="000000"/>
                          </a:solidFill>
                          <a:effectLst/>
                          <a:latin typeface="Calibri" charset="0"/>
                        </a:rPr>
                        <a:t>2</a:t>
                      </a:r>
                      <a:endParaRPr lang="en-US" sz="900" b="0" i="0" u="none" strike="noStrike" dirty="0">
                        <a:solidFill>
                          <a:srgbClr val="000000"/>
                        </a:solidFill>
                        <a:effectLst/>
                        <a:latin typeface="Calibri" charset="0"/>
                      </a:endParaRPr>
                    </a:p>
                  </a:txBody>
                  <a:tcPr marL="9649" marR="9649" marT="9649" marB="0" anchor="ctr">
                    <a:lnL>
                      <a:noFill/>
                    </a:lnL>
                    <a:lnR>
                      <a:noFill/>
                    </a:lnR>
                    <a:lnT>
                      <a:noFill/>
                    </a:lnT>
                    <a:lnB>
                      <a:noFill/>
                    </a:lnB>
                    <a:solidFill>
                      <a:srgbClr val="FF0000"/>
                    </a:solidFill>
                  </a:tcPr>
                </a:tc>
                <a:tc>
                  <a:txBody>
                    <a:bodyPr/>
                    <a:lstStyle/>
                    <a:p>
                      <a:pPr algn="ctr" fontAlgn="ctr"/>
                      <a:r>
                        <a:rPr lang="is-IS" sz="900" b="0" i="0" u="none" strike="noStrike" dirty="0">
                          <a:solidFill>
                            <a:srgbClr val="000000"/>
                          </a:solidFill>
                          <a:effectLst/>
                          <a:latin typeface="Calibri" charset="0"/>
                        </a:rPr>
                        <a:t>2</a:t>
                      </a:r>
                      <a:endParaRPr lang="en-US" sz="900" b="0" i="0" u="none" strike="noStrike" dirty="0">
                        <a:solidFill>
                          <a:srgbClr val="000000"/>
                        </a:solidFill>
                        <a:effectLst/>
                        <a:latin typeface="Calibri" charset="0"/>
                      </a:endParaRPr>
                    </a:p>
                  </a:txBody>
                  <a:tcPr marL="9649" marR="9649" marT="9649" marB="0" anchor="ctr">
                    <a:lnL>
                      <a:noFill/>
                    </a:lnL>
                    <a:lnR>
                      <a:noFill/>
                    </a:lnR>
                    <a:lnT>
                      <a:noFill/>
                    </a:lnT>
                    <a:lnB>
                      <a:noFill/>
                    </a:lnB>
                    <a:solidFill>
                      <a:srgbClr val="FF0000"/>
                    </a:solidFill>
                  </a:tcPr>
                </a:tc>
                <a:tc>
                  <a:txBody>
                    <a:bodyPr/>
                    <a:lstStyle/>
                    <a:p>
                      <a:pPr algn="ctr" fontAlgn="ctr"/>
                      <a:r>
                        <a:rPr lang="sk-SK" sz="900" b="0" i="0" u="none" strike="noStrike">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r>
                        <a:rPr lang="sk-SK" sz="900" b="0" i="0" u="none" strike="noStrike">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extLst>
                  <a:ext uri="{0D108BD9-81ED-4DB2-BD59-A6C34878D82A}">
                    <a16:rowId xmlns:a16="http://schemas.microsoft.com/office/drawing/2014/main" val="10001"/>
                  </a:ext>
                </a:extLst>
              </a:tr>
              <a:tr h="241210">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r>
                        <a:rPr lang="sk-SK" sz="900" b="0" i="0" u="none" strike="noStrike">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r>
                        <a:rPr lang="is-IS" sz="900" b="0" i="0" u="none" strike="noStrike" dirty="0">
                          <a:solidFill>
                            <a:srgbClr val="000000"/>
                          </a:solidFill>
                          <a:effectLst/>
                          <a:latin typeface="Calibri" charset="0"/>
                        </a:rPr>
                        <a:t>2</a:t>
                      </a:r>
                      <a:endParaRPr lang="cs-CZ" sz="900" b="0" i="0" u="none" strike="noStrike" dirty="0">
                        <a:solidFill>
                          <a:srgbClr val="000000"/>
                        </a:solidFill>
                        <a:effectLst/>
                        <a:latin typeface="Calibri" charset="0"/>
                      </a:endParaRPr>
                    </a:p>
                  </a:txBody>
                  <a:tcPr marL="9649" marR="9649" marT="9649" marB="0" anchor="ctr">
                    <a:lnL>
                      <a:noFill/>
                    </a:lnL>
                    <a:lnR>
                      <a:noFill/>
                    </a:lnR>
                    <a:lnT>
                      <a:noFill/>
                    </a:lnT>
                    <a:lnB>
                      <a:noFill/>
                    </a:lnB>
                    <a:solidFill>
                      <a:srgbClr val="FF0000"/>
                    </a:solidFill>
                  </a:tcPr>
                </a:tc>
                <a:tc>
                  <a:txBody>
                    <a:bodyPr/>
                    <a:lstStyle/>
                    <a:p>
                      <a:pPr algn="ctr" fontAlgn="ctr"/>
                      <a:r>
                        <a:rPr lang="is-IS" sz="900" b="0" i="0" u="none" strike="noStrike" dirty="0">
                          <a:solidFill>
                            <a:srgbClr val="000000"/>
                          </a:solidFill>
                          <a:effectLst/>
                          <a:latin typeface="Calibri" charset="0"/>
                        </a:rPr>
                        <a:t>2</a:t>
                      </a:r>
                    </a:p>
                  </a:txBody>
                  <a:tcPr marL="9649" marR="9649" marT="9649" marB="0" anchor="ctr">
                    <a:lnL>
                      <a:noFill/>
                    </a:lnL>
                    <a:lnR>
                      <a:noFill/>
                    </a:lnR>
                    <a:lnT>
                      <a:noFill/>
                    </a:lnT>
                    <a:lnB>
                      <a:noFill/>
                    </a:lnB>
                    <a:solidFill>
                      <a:srgbClr val="FF0000"/>
                    </a:solidFill>
                  </a:tcPr>
                </a:tc>
                <a:tc>
                  <a:txBody>
                    <a:bodyPr/>
                    <a:lstStyle/>
                    <a:p>
                      <a:pPr algn="ctr" fontAlgn="ctr"/>
                      <a:r>
                        <a:rPr lang="is-IS" sz="900" b="0" i="0" u="none" strike="noStrike">
                          <a:solidFill>
                            <a:srgbClr val="000000"/>
                          </a:solidFill>
                          <a:effectLst/>
                          <a:latin typeface="Calibri" charset="0"/>
                        </a:rPr>
                        <a:t>2</a:t>
                      </a:r>
                      <a:endParaRPr lang="is-IS" sz="900" b="0" i="0" u="none" strike="noStrike" dirty="0">
                        <a:solidFill>
                          <a:srgbClr val="000000"/>
                        </a:solidFill>
                        <a:effectLst/>
                        <a:latin typeface="Calibri" charset="0"/>
                      </a:endParaRPr>
                    </a:p>
                  </a:txBody>
                  <a:tcPr marL="9649" marR="9649" marT="9649" marB="0" anchor="ctr">
                    <a:lnL>
                      <a:noFill/>
                    </a:lnL>
                    <a:lnR>
                      <a:noFill/>
                    </a:lnR>
                    <a:lnT>
                      <a:noFill/>
                    </a:lnT>
                    <a:lnB>
                      <a:noFill/>
                    </a:lnB>
                    <a:solidFill>
                      <a:srgbClr val="FF0000"/>
                    </a:solidFill>
                  </a:tcPr>
                </a:tc>
                <a:tc>
                  <a:txBody>
                    <a:bodyPr/>
                    <a:lstStyle/>
                    <a:p>
                      <a:pPr algn="ctr" fontAlgn="ctr"/>
                      <a:r>
                        <a:rPr lang="is-IS" sz="900" b="0" i="0" u="none" strike="noStrike" dirty="0">
                          <a:solidFill>
                            <a:srgbClr val="000000"/>
                          </a:solidFill>
                          <a:effectLst/>
                          <a:latin typeface="Calibri" charset="0"/>
                        </a:rPr>
                        <a:t>2</a:t>
                      </a:r>
                      <a:endParaRPr lang="en-US" sz="900" b="0" i="0" u="none" strike="noStrike" dirty="0">
                        <a:solidFill>
                          <a:srgbClr val="000000"/>
                        </a:solidFill>
                        <a:effectLst/>
                        <a:latin typeface="Calibri" charset="0"/>
                      </a:endParaRPr>
                    </a:p>
                  </a:txBody>
                  <a:tcPr marL="9649" marR="9649" marT="9649"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900" b="0" i="0" u="none" strike="noStrike" dirty="0">
                          <a:solidFill>
                            <a:srgbClr val="000000"/>
                          </a:solidFill>
                          <a:effectLst/>
                          <a:latin typeface="Calibri" charset="0"/>
                        </a:rPr>
                        <a:t>2</a:t>
                      </a:r>
                      <a:endParaRPr lang="en-US" sz="900" b="0" i="0" u="none" strike="noStrike" dirty="0">
                        <a:solidFill>
                          <a:srgbClr val="000000"/>
                        </a:solidFill>
                        <a:effectLst/>
                        <a:latin typeface="Calibri" charset="0"/>
                      </a:endParaRPr>
                    </a:p>
                  </a:txBody>
                  <a:tcPr marL="9649" marR="9649" marT="9649" marB="0" anchor="ctr">
                    <a:lnL w="1905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900" b="0" i="0" u="none" strike="noStrike" dirty="0">
                          <a:solidFill>
                            <a:srgbClr val="000000"/>
                          </a:solidFill>
                          <a:effectLst/>
                          <a:latin typeface="Calibri" charset="0"/>
                        </a:rPr>
                        <a:t>4</a:t>
                      </a:r>
                    </a:p>
                  </a:txBody>
                  <a:tcPr marL="9649" marR="9649" marT="9649" marB="0" anchor="ctr">
                    <a:lnL>
                      <a:noFill/>
                    </a:lnL>
                    <a:lnR>
                      <a:noFill/>
                    </a:lnR>
                    <a:lnT>
                      <a:noFill/>
                    </a:lnT>
                    <a:lnB>
                      <a:noFill/>
                    </a:lnB>
                    <a:solidFill>
                      <a:srgbClr val="78E505"/>
                    </a:solidFill>
                  </a:tcPr>
                </a:tc>
                <a:tc>
                  <a:txBody>
                    <a:bodyPr/>
                    <a:lstStyle/>
                    <a:p>
                      <a:pPr algn="ctr" fontAlgn="ctr"/>
                      <a:r>
                        <a:rPr lang="en-US" sz="900" b="0" i="0" u="none" strike="noStrike" dirty="0">
                          <a:solidFill>
                            <a:srgbClr val="000000"/>
                          </a:solidFill>
                          <a:effectLst/>
                          <a:latin typeface="Calibri" charset="0"/>
                        </a:rPr>
                        <a:t>4</a:t>
                      </a:r>
                    </a:p>
                  </a:txBody>
                  <a:tcPr marL="9649" marR="9649" marT="9649" marB="0" anchor="ctr">
                    <a:lnL>
                      <a:noFill/>
                    </a:lnL>
                    <a:lnR>
                      <a:noFill/>
                    </a:lnR>
                    <a:lnT>
                      <a:noFill/>
                    </a:lnT>
                    <a:lnB>
                      <a:noFill/>
                    </a:lnB>
                    <a:solidFill>
                      <a:srgbClr val="78E505"/>
                    </a:solidFill>
                  </a:tcPr>
                </a:tc>
                <a:tc>
                  <a:txBody>
                    <a:bodyPr/>
                    <a:lstStyle/>
                    <a:p>
                      <a:pPr algn="ctr" fontAlgn="ctr"/>
                      <a:r>
                        <a:rPr lang="fi-FI" sz="900" b="0" i="0" u="none" strike="noStrike" dirty="0">
                          <a:solidFill>
                            <a:srgbClr val="000000"/>
                          </a:solidFill>
                          <a:effectLst/>
                          <a:latin typeface="Calibri" charset="0"/>
                        </a:rPr>
                        <a:t>2</a:t>
                      </a:r>
                    </a:p>
                  </a:txBody>
                  <a:tcPr marL="9649" marR="9649" marT="9649" marB="0" anchor="ctr">
                    <a:lnL>
                      <a:noFill/>
                    </a:lnL>
                    <a:lnR>
                      <a:noFill/>
                    </a:lnR>
                    <a:lnT>
                      <a:noFill/>
                    </a:lnT>
                    <a:lnB>
                      <a:noFill/>
                    </a:lnB>
                    <a:solidFill>
                      <a:srgbClr val="FF0000"/>
                    </a:solidFill>
                  </a:tcPr>
                </a:tc>
                <a:tc>
                  <a:txBody>
                    <a:bodyPr/>
                    <a:lstStyle/>
                    <a:p>
                      <a:pPr algn="ctr" fontAlgn="ctr"/>
                      <a:r>
                        <a:rPr lang="sk-SK" sz="900" b="0" i="0" u="none" strike="noStrike" dirty="0">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extLst>
                  <a:ext uri="{0D108BD9-81ED-4DB2-BD59-A6C34878D82A}">
                    <a16:rowId xmlns:a16="http://schemas.microsoft.com/office/drawing/2014/main" val="10002"/>
                  </a:ext>
                </a:extLst>
              </a:tr>
              <a:tr h="241210">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r>
                        <a:rPr lang="sk-SK" sz="900" b="0" i="0" u="none" strike="noStrike">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r>
                        <a:rPr lang="fi-FI" sz="900" b="0" i="0" u="none" strike="noStrike" dirty="0">
                          <a:solidFill>
                            <a:srgbClr val="000000"/>
                          </a:solidFill>
                          <a:effectLst/>
                          <a:latin typeface="Calibri" charset="0"/>
                        </a:rPr>
                        <a:t>2</a:t>
                      </a:r>
                      <a:endParaRPr lang="is-IS" sz="900" b="0" i="0" u="none" strike="noStrike" dirty="0">
                        <a:solidFill>
                          <a:srgbClr val="000000"/>
                        </a:solidFill>
                        <a:effectLst/>
                        <a:latin typeface="Calibri" charset="0"/>
                      </a:endParaRPr>
                    </a:p>
                  </a:txBody>
                  <a:tcPr marL="9649" marR="9649" marT="9649" marB="0" anchor="ctr">
                    <a:lnL>
                      <a:noFill/>
                    </a:lnL>
                    <a:lnR>
                      <a:noFill/>
                    </a:lnR>
                    <a:lnT>
                      <a:noFill/>
                    </a:lnT>
                    <a:lnB>
                      <a:noFill/>
                    </a:lnB>
                    <a:solidFill>
                      <a:srgbClr val="FF0000"/>
                    </a:solidFill>
                  </a:tcPr>
                </a:tc>
                <a:tc>
                  <a:txBody>
                    <a:bodyPr/>
                    <a:lstStyle/>
                    <a:p>
                      <a:pPr algn="ctr" fontAlgn="ctr"/>
                      <a:r>
                        <a:rPr lang="fi-FI" sz="900" b="0" i="0" u="none" strike="noStrike" dirty="0">
                          <a:solidFill>
                            <a:srgbClr val="000000"/>
                          </a:solidFill>
                          <a:effectLst/>
                          <a:latin typeface="Calibri" charset="0"/>
                        </a:rPr>
                        <a:t>2</a:t>
                      </a:r>
                      <a:endParaRPr lang="cs-CZ" sz="900" b="0" i="0" u="none" strike="noStrike" dirty="0">
                        <a:solidFill>
                          <a:srgbClr val="000000"/>
                        </a:solidFill>
                        <a:effectLst/>
                        <a:latin typeface="Calibri" charset="0"/>
                      </a:endParaRPr>
                    </a:p>
                  </a:txBody>
                  <a:tcPr marL="9649" marR="9649" marT="9649" marB="0" anchor="ctr">
                    <a:lnL>
                      <a:noFill/>
                    </a:lnL>
                    <a:lnR>
                      <a:noFill/>
                    </a:lnR>
                    <a:lnT>
                      <a:noFill/>
                    </a:lnT>
                    <a:lnB>
                      <a:noFill/>
                    </a:lnB>
                    <a:solidFill>
                      <a:srgbClr val="FF0000"/>
                    </a:solidFill>
                  </a:tcPr>
                </a:tc>
                <a:tc>
                  <a:txBody>
                    <a:bodyPr/>
                    <a:lstStyle/>
                    <a:p>
                      <a:pPr algn="ctr" fontAlgn="ctr"/>
                      <a:r>
                        <a:rPr lang="fi-FI" sz="900" b="0" i="0" u="none" strike="noStrike" dirty="0">
                          <a:solidFill>
                            <a:srgbClr val="000000"/>
                          </a:solidFill>
                          <a:effectLst/>
                          <a:latin typeface="Calibri" charset="0"/>
                        </a:rPr>
                        <a:t>2</a:t>
                      </a:r>
                      <a:endParaRPr lang="is-IS" sz="900" b="0" i="0" u="none" strike="noStrike" dirty="0">
                        <a:solidFill>
                          <a:srgbClr val="000000"/>
                        </a:solidFill>
                        <a:effectLst/>
                        <a:latin typeface="Calibri" charset="0"/>
                      </a:endParaRPr>
                    </a:p>
                  </a:txBody>
                  <a:tcPr marL="9649" marR="9649" marT="9649" marB="0" anchor="ctr">
                    <a:lnL>
                      <a:noFill/>
                    </a:lnL>
                    <a:lnR>
                      <a:noFill/>
                    </a:lnR>
                    <a:lnT>
                      <a:noFill/>
                    </a:lnT>
                    <a:lnB>
                      <a:noFill/>
                    </a:lnB>
                    <a:solidFill>
                      <a:srgbClr val="FF0000"/>
                    </a:solidFill>
                  </a:tcPr>
                </a:tc>
                <a:tc>
                  <a:txBody>
                    <a:bodyPr/>
                    <a:lstStyle/>
                    <a:p>
                      <a:pPr algn="ctr" fontAlgn="ctr"/>
                      <a:r>
                        <a:rPr lang="fi-FI" sz="900" b="0" i="0" u="none" strike="noStrike" dirty="0">
                          <a:solidFill>
                            <a:srgbClr val="000000"/>
                          </a:solidFill>
                          <a:effectLst/>
                          <a:latin typeface="Calibri" charset="0"/>
                        </a:rPr>
                        <a:t>2</a:t>
                      </a:r>
                      <a:endParaRPr lang="is-IS" sz="900" b="0" i="0" u="none" strike="noStrike" dirty="0">
                        <a:solidFill>
                          <a:srgbClr val="000000"/>
                        </a:solidFill>
                        <a:effectLst/>
                        <a:latin typeface="Calibri" charset="0"/>
                      </a:endParaRPr>
                    </a:p>
                  </a:txBody>
                  <a:tcPr marL="9649" marR="9649" marT="9649" marB="0" anchor="ctr">
                    <a:lnL>
                      <a:noFill/>
                    </a:lnL>
                    <a:lnR w="1905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is-IS" sz="900" b="0" i="0" u="none" strike="noStrike" dirty="0">
                          <a:solidFill>
                            <a:srgbClr val="000000"/>
                          </a:solidFill>
                          <a:effectLst/>
                          <a:latin typeface="Calibri" charset="0"/>
                        </a:rPr>
                        <a:t>4</a:t>
                      </a:r>
                    </a:p>
                  </a:txBody>
                  <a:tcPr marL="9649" marR="9649" marT="9649" marB="0" anchor="ctr">
                    <a:lnL w="1905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is-IS" sz="900" b="0" i="0" u="none" strike="noStrike" dirty="0">
                          <a:solidFill>
                            <a:srgbClr val="000000"/>
                          </a:solidFill>
                          <a:effectLst/>
                          <a:latin typeface="Calibri" charset="0"/>
                        </a:rPr>
                        <a:t>4</a:t>
                      </a:r>
                    </a:p>
                  </a:txBody>
                  <a:tcPr marL="9649" marR="9649" marT="9649" marB="0" anchor="ctr">
                    <a:lnL>
                      <a:noFill/>
                    </a:lnL>
                    <a:lnR>
                      <a:noFill/>
                    </a:lnR>
                    <a:lnT>
                      <a:noFill/>
                    </a:lnT>
                    <a:lnB>
                      <a:noFill/>
                    </a:lnB>
                    <a:solidFill>
                      <a:srgbClr val="78E505"/>
                    </a:solidFill>
                  </a:tcPr>
                </a:tc>
                <a:tc>
                  <a:txBody>
                    <a:bodyPr/>
                    <a:lstStyle/>
                    <a:p>
                      <a:pPr algn="ctr" fontAlgn="ctr"/>
                      <a:r>
                        <a:rPr lang="is-IS" sz="900" b="0" i="0" u="none" strike="noStrike" dirty="0">
                          <a:solidFill>
                            <a:srgbClr val="000000"/>
                          </a:solidFill>
                          <a:effectLst/>
                          <a:latin typeface="Calibri" charset="0"/>
                        </a:rPr>
                        <a:t>4</a:t>
                      </a:r>
                    </a:p>
                  </a:txBody>
                  <a:tcPr marL="9649" marR="9649" marT="9649" marB="0" anchor="ctr">
                    <a:lnL>
                      <a:noFill/>
                    </a:lnL>
                    <a:lnR>
                      <a:noFill/>
                    </a:lnR>
                    <a:lnT>
                      <a:noFill/>
                    </a:lnT>
                    <a:lnB>
                      <a:noFill/>
                    </a:lnB>
                    <a:solidFill>
                      <a:srgbClr val="78E505"/>
                    </a:solidFill>
                  </a:tcPr>
                </a:tc>
                <a:tc>
                  <a:txBody>
                    <a:bodyPr/>
                    <a:lstStyle/>
                    <a:p>
                      <a:pPr algn="ctr" fontAlgn="ctr"/>
                      <a:r>
                        <a:rPr lang="is-IS" sz="900" b="0" i="0" u="none" strike="noStrike" dirty="0">
                          <a:solidFill>
                            <a:srgbClr val="000000"/>
                          </a:solidFill>
                          <a:effectLst/>
                          <a:latin typeface="Calibri" charset="0"/>
                        </a:rPr>
                        <a:t>4</a:t>
                      </a:r>
                    </a:p>
                  </a:txBody>
                  <a:tcPr marL="9649" marR="9649" marT="9649" marB="0" anchor="ctr">
                    <a:lnL>
                      <a:noFill/>
                    </a:lnL>
                    <a:lnR>
                      <a:noFill/>
                    </a:lnR>
                    <a:lnT>
                      <a:noFill/>
                    </a:lnT>
                    <a:lnB>
                      <a:noFill/>
                    </a:lnB>
                    <a:solidFill>
                      <a:srgbClr val="78E505"/>
                    </a:solidFill>
                  </a:tcPr>
                </a:tc>
                <a:tc>
                  <a:txBody>
                    <a:bodyPr/>
                    <a:lstStyle/>
                    <a:p>
                      <a:pPr algn="ctr" fontAlgn="ctr"/>
                      <a:r>
                        <a:rPr lang="sk-SK" sz="900" b="0" i="0" u="none" strike="noStrike">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extLst>
                  <a:ext uri="{0D108BD9-81ED-4DB2-BD59-A6C34878D82A}">
                    <a16:rowId xmlns:a16="http://schemas.microsoft.com/office/drawing/2014/main" val="10003"/>
                  </a:ext>
                </a:extLst>
              </a:tr>
              <a:tr h="241210">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r>
                        <a:rPr lang="is-IS" sz="900" b="0" i="0" u="none" strike="noStrike" dirty="0">
                          <a:solidFill>
                            <a:srgbClr val="000000"/>
                          </a:solidFill>
                          <a:effectLst/>
                          <a:latin typeface="Calibri" charset="0"/>
                        </a:rPr>
                        <a:t>2</a:t>
                      </a:r>
                    </a:p>
                  </a:txBody>
                  <a:tcPr marL="9649" marR="9649" marT="9649"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900" b="0" i="0" u="none" strike="noStrike" dirty="0">
                          <a:solidFill>
                            <a:srgbClr val="000000"/>
                          </a:solidFill>
                          <a:effectLst/>
                          <a:latin typeface="Calibri" charset="0"/>
                        </a:rPr>
                        <a:t>2</a:t>
                      </a:r>
                    </a:p>
                  </a:txBody>
                  <a:tcPr marL="9649" marR="9649" marT="9649"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900" b="0" i="0" u="none" strike="noStrike" dirty="0">
                          <a:solidFill>
                            <a:srgbClr val="000000"/>
                          </a:solidFill>
                          <a:effectLst/>
                          <a:latin typeface="Calibri" charset="0"/>
                        </a:rPr>
                        <a:t>2</a:t>
                      </a:r>
                    </a:p>
                  </a:txBody>
                  <a:tcPr marL="9649" marR="9649" marT="9649"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900" b="0" i="0" u="none" strike="noStrike" dirty="0">
                          <a:solidFill>
                            <a:srgbClr val="000000"/>
                          </a:solidFill>
                          <a:effectLst/>
                          <a:latin typeface="Calibri" charset="0"/>
                        </a:rPr>
                        <a:t>2</a:t>
                      </a:r>
                    </a:p>
                  </a:txBody>
                  <a:tcPr marL="9649" marR="9649" marT="9649"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900" b="0" i="0" u="none" strike="noStrike" dirty="0">
                          <a:solidFill>
                            <a:srgbClr val="000000"/>
                          </a:solidFill>
                          <a:effectLst/>
                          <a:latin typeface="Calibri" charset="0"/>
                        </a:rPr>
                        <a:t>4</a:t>
                      </a:r>
                    </a:p>
                  </a:txBody>
                  <a:tcPr marL="9649" marR="9649" marT="9649"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ru-RU" sz="900" b="0" i="0" u="none" strike="noStrike" dirty="0">
                          <a:solidFill>
                            <a:srgbClr val="000000"/>
                          </a:solidFill>
                          <a:effectLst/>
                          <a:latin typeface="Calibri" charset="0"/>
                        </a:rPr>
                        <a:t>3</a:t>
                      </a:r>
                    </a:p>
                  </a:txBody>
                  <a:tcPr marL="9649" marR="9649" marT="9649"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900" b="0" i="0" u="none" strike="noStrike" dirty="0">
                          <a:solidFill>
                            <a:srgbClr val="000000"/>
                          </a:solidFill>
                          <a:effectLst/>
                          <a:latin typeface="Calibri" charset="0"/>
                        </a:rPr>
                        <a:t>3</a:t>
                      </a:r>
                    </a:p>
                  </a:txBody>
                  <a:tcPr marL="9649" marR="9649" marT="964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900" b="0" i="0" u="none" strike="noStrike" dirty="0">
                          <a:solidFill>
                            <a:srgbClr val="000000"/>
                          </a:solidFill>
                          <a:effectLst/>
                          <a:latin typeface="Calibri" charset="0"/>
                        </a:rPr>
                        <a:t>3</a:t>
                      </a:r>
                    </a:p>
                  </a:txBody>
                  <a:tcPr marL="9649" marR="9649" marT="964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900" b="0" i="0" u="none" strike="noStrike" dirty="0">
                          <a:solidFill>
                            <a:srgbClr val="000000"/>
                          </a:solidFill>
                          <a:effectLst/>
                          <a:latin typeface="Calibri" charset="0"/>
                        </a:rPr>
                        <a:t>3</a:t>
                      </a:r>
                    </a:p>
                  </a:txBody>
                  <a:tcPr marL="9649" marR="9649" marT="964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900" b="0" i="0" u="none" strike="noStrike" dirty="0">
                          <a:solidFill>
                            <a:srgbClr val="000000"/>
                          </a:solidFill>
                          <a:effectLst/>
                          <a:latin typeface="Calibri" charset="0"/>
                        </a:rPr>
                        <a:t>4</a:t>
                      </a:r>
                    </a:p>
                  </a:txBody>
                  <a:tcPr marL="9649" marR="9649" marT="9649" marB="0" anchor="ctr">
                    <a:lnL>
                      <a:noFill/>
                    </a:lnL>
                    <a:lnR>
                      <a:noFill/>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it-IT" sz="900" b="0" i="0" u="none" strike="noStrike">
                          <a:solidFill>
                            <a:srgbClr val="000000"/>
                          </a:solidFill>
                          <a:effectLst/>
                          <a:latin typeface="Calibri" charset="0"/>
                        </a:rPr>
                        <a:t>10°</a:t>
                      </a:r>
                    </a:p>
                  </a:txBody>
                  <a:tcPr marL="9649" marR="9649" marT="9649" marB="0" anchor="ctr">
                    <a:lnL>
                      <a:noFill/>
                    </a:lnL>
                    <a:lnR>
                      <a:noFill/>
                    </a:lnR>
                    <a:lnT>
                      <a:noFill/>
                    </a:lnT>
                    <a:lnB>
                      <a:noFill/>
                    </a:lnB>
                  </a:tcPr>
                </a:tc>
                <a:extLst>
                  <a:ext uri="{0D108BD9-81ED-4DB2-BD59-A6C34878D82A}">
                    <a16:rowId xmlns:a16="http://schemas.microsoft.com/office/drawing/2014/main" val="10004"/>
                  </a:ext>
                </a:extLst>
              </a:tr>
              <a:tr h="241210">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r>
                        <a:rPr lang="en-US" sz="900" b="0" i="0" u="none" strike="noStrike" dirty="0">
                          <a:solidFill>
                            <a:srgbClr val="000000"/>
                          </a:solidFill>
                          <a:effectLst/>
                          <a:latin typeface="Calibri" charset="0"/>
                        </a:rPr>
                        <a:t>1</a:t>
                      </a:r>
                      <a:endParaRPr lang="uk-UA" sz="900" b="0" i="0" u="none" strike="noStrike" dirty="0">
                        <a:solidFill>
                          <a:srgbClr val="000000"/>
                        </a:solidFill>
                        <a:effectLst/>
                        <a:latin typeface="Calibri" charset="0"/>
                      </a:endParaRPr>
                    </a:p>
                  </a:txBody>
                  <a:tcPr marL="9649" marR="9649" marT="9649"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900" b="0" i="0" u="none" strike="noStrike" dirty="0">
                          <a:solidFill>
                            <a:srgbClr val="000000"/>
                          </a:solidFill>
                          <a:effectLst/>
                          <a:latin typeface="Calibri" charset="0"/>
                        </a:rPr>
                        <a:t>1</a:t>
                      </a:r>
                    </a:p>
                  </a:txBody>
                  <a:tcPr marL="9649" marR="9649" marT="9649"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900" b="0" i="0" u="none" strike="noStrike" dirty="0">
                          <a:solidFill>
                            <a:srgbClr val="000000"/>
                          </a:solidFill>
                          <a:effectLst/>
                          <a:latin typeface="Calibri" charset="0"/>
                        </a:rPr>
                        <a:t>1</a:t>
                      </a:r>
                    </a:p>
                  </a:txBody>
                  <a:tcPr marL="9649" marR="9649" marT="9649"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900" b="0" i="0" u="none" strike="noStrike" dirty="0">
                          <a:solidFill>
                            <a:srgbClr val="000000"/>
                          </a:solidFill>
                          <a:effectLst/>
                          <a:latin typeface="Calibri" charset="0"/>
                        </a:rPr>
                        <a:t>5</a:t>
                      </a:r>
                    </a:p>
                  </a:txBody>
                  <a:tcPr marL="9649" marR="9649" marT="9649" marB="0" anchor="ctr">
                    <a:lnL>
                      <a:noFill/>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900" b="0" i="0" u="none" strike="noStrike" dirty="0">
                          <a:solidFill>
                            <a:srgbClr val="000000"/>
                          </a:solidFill>
                          <a:effectLst/>
                          <a:latin typeface="Calibri" charset="0"/>
                        </a:rPr>
                        <a:t>5</a:t>
                      </a:r>
                    </a:p>
                  </a:txBody>
                  <a:tcPr marL="9649" marR="9649" marT="9649"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900" b="0" i="0" u="none" strike="noStrike" dirty="0">
                          <a:solidFill>
                            <a:srgbClr val="000000"/>
                          </a:solidFill>
                          <a:effectLst/>
                          <a:latin typeface="Calibri" charset="0"/>
                        </a:rPr>
                        <a:t>3</a:t>
                      </a:r>
                    </a:p>
                  </a:txBody>
                  <a:tcPr marL="9649" marR="9649" marT="9649"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Calibri" charset="0"/>
                        </a:rPr>
                        <a:t>3</a:t>
                      </a:r>
                    </a:p>
                  </a:txBody>
                  <a:tcPr marL="9649" marR="9649" marT="964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900" b="0" i="0" u="none" strike="noStrike" dirty="0">
                          <a:solidFill>
                            <a:srgbClr val="FF0000"/>
                          </a:solidFill>
                          <a:effectLst/>
                          <a:latin typeface="Calibri" charset="0"/>
                        </a:rPr>
                        <a:t>3</a:t>
                      </a:r>
                    </a:p>
                  </a:txBody>
                  <a:tcPr marL="9649" marR="9649" marT="964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900" b="0" i="0" u="none" strike="noStrike" dirty="0">
                          <a:solidFill>
                            <a:srgbClr val="000000"/>
                          </a:solidFill>
                          <a:effectLst/>
                          <a:latin typeface="Calibri" charset="0"/>
                        </a:rPr>
                        <a:t>3</a:t>
                      </a:r>
                    </a:p>
                  </a:txBody>
                  <a:tcPr marL="9649" marR="9649" marT="964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900" b="0" i="0" u="none" strike="noStrike" dirty="0">
                          <a:solidFill>
                            <a:srgbClr val="000000"/>
                          </a:solidFill>
                          <a:effectLst/>
                          <a:latin typeface="Calibri" charset="0"/>
                        </a:rPr>
                        <a:t>3</a:t>
                      </a:r>
                    </a:p>
                  </a:txBody>
                  <a:tcPr marL="9649" marR="9649" marT="964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endParaRPr lang="en-US" sz="900" b="0" i="0" u="none" strike="noStrike" dirty="0">
                        <a:solidFill>
                          <a:srgbClr val="000000"/>
                        </a:solidFill>
                        <a:effectLst/>
                        <a:latin typeface="Calibri" charset="0"/>
                      </a:endParaRPr>
                    </a:p>
                  </a:txBody>
                  <a:tcPr marL="9649" marR="9649" marT="9649" marB="0" anchor="ctr">
                    <a:lnL>
                      <a:noFill/>
                    </a:lnL>
                    <a:lnR>
                      <a:noFill/>
                    </a:lnR>
                    <a:lnT>
                      <a:noFill/>
                    </a:lnT>
                    <a:lnB>
                      <a:noFill/>
                    </a:lnB>
                  </a:tcPr>
                </a:tc>
                <a:extLst>
                  <a:ext uri="{0D108BD9-81ED-4DB2-BD59-A6C34878D82A}">
                    <a16:rowId xmlns:a16="http://schemas.microsoft.com/office/drawing/2014/main" val="10005"/>
                  </a:ext>
                </a:extLst>
              </a:tr>
              <a:tr h="241210">
                <a:tc>
                  <a:txBody>
                    <a:bodyPr/>
                    <a:lstStyle/>
                    <a:p>
                      <a:pPr algn="ctr" fontAlgn="ctr"/>
                      <a:endParaRPr lang="en-US" sz="900" b="0" i="0" u="none" strike="noStrike" dirty="0">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r>
                        <a:rPr lang="sk-SK" sz="900" b="0" i="0" u="none" strike="noStrike" dirty="0">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r>
                        <a:rPr lang="en-US" sz="900" b="0" i="0" u="none" strike="noStrike" dirty="0">
                          <a:solidFill>
                            <a:srgbClr val="000000"/>
                          </a:solidFill>
                          <a:effectLst/>
                          <a:latin typeface="Calibri" charset="0"/>
                        </a:rPr>
                        <a:t>1</a:t>
                      </a:r>
                    </a:p>
                  </a:txBody>
                  <a:tcPr marL="9649" marR="9649" marT="9649" marB="0" anchor="ctr">
                    <a:lnL>
                      <a:noFill/>
                    </a:lnL>
                    <a:lnR>
                      <a:noFill/>
                    </a:lnR>
                    <a:lnT>
                      <a:noFill/>
                    </a:lnT>
                    <a:lnB>
                      <a:noFill/>
                    </a:lnB>
                    <a:solidFill>
                      <a:srgbClr val="0070C0"/>
                    </a:solidFill>
                  </a:tcPr>
                </a:tc>
                <a:tc>
                  <a:txBody>
                    <a:bodyPr/>
                    <a:lstStyle/>
                    <a:p>
                      <a:pPr algn="ctr" fontAlgn="ctr"/>
                      <a:r>
                        <a:rPr lang="en-US" sz="900" b="0" i="0" u="none" strike="noStrike" dirty="0">
                          <a:solidFill>
                            <a:srgbClr val="000000"/>
                          </a:solidFill>
                          <a:effectLst/>
                          <a:latin typeface="Calibri" charset="0"/>
                        </a:rPr>
                        <a:t>1</a:t>
                      </a:r>
                      <a:endParaRPr lang="uk-UA" sz="900" b="0" i="0" u="none" strike="noStrike" dirty="0">
                        <a:solidFill>
                          <a:srgbClr val="000000"/>
                        </a:solidFill>
                        <a:effectLst/>
                        <a:latin typeface="Calibri" charset="0"/>
                      </a:endParaRPr>
                    </a:p>
                  </a:txBody>
                  <a:tcPr marL="9649" marR="9649" marT="9649" marB="0" anchor="ctr">
                    <a:lnL>
                      <a:noFill/>
                    </a:lnL>
                    <a:lnR>
                      <a:noFill/>
                    </a:lnR>
                    <a:lnT>
                      <a:noFill/>
                    </a:lnT>
                    <a:lnB>
                      <a:noFill/>
                    </a:lnB>
                    <a:solidFill>
                      <a:srgbClr val="0070C0"/>
                    </a:solidFill>
                  </a:tcPr>
                </a:tc>
                <a:tc>
                  <a:txBody>
                    <a:bodyPr/>
                    <a:lstStyle/>
                    <a:p>
                      <a:pPr algn="ctr" fontAlgn="ctr"/>
                      <a:r>
                        <a:rPr lang="is-IS" sz="900" b="0" i="0" u="none" strike="noStrike" dirty="0">
                          <a:solidFill>
                            <a:srgbClr val="000000"/>
                          </a:solidFill>
                          <a:effectLst/>
                          <a:latin typeface="Calibri" charset="0"/>
                        </a:rPr>
                        <a:t>5</a:t>
                      </a:r>
                    </a:p>
                  </a:txBody>
                  <a:tcPr marL="9649" marR="9649" marT="9649" marB="0" anchor="ctr">
                    <a:lnL>
                      <a:noFill/>
                    </a:lnL>
                    <a:lnR>
                      <a:noFill/>
                    </a:lnR>
                    <a:lnT>
                      <a:noFill/>
                    </a:lnT>
                    <a:lnB>
                      <a:noFill/>
                    </a:lnB>
                    <a:solidFill>
                      <a:srgbClr val="7030A0"/>
                    </a:solidFill>
                  </a:tcPr>
                </a:tc>
                <a:tc>
                  <a:txBody>
                    <a:bodyPr/>
                    <a:lstStyle/>
                    <a:p>
                      <a:pPr algn="ctr" fontAlgn="ctr"/>
                      <a:r>
                        <a:rPr lang="en-US" sz="900" b="0" i="0" u="none" strike="noStrike" dirty="0">
                          <a:solidFill>
                            <a:srgbClr val="000000"/>
                          </a:solidFill>
                          <a:effectLst/>
                          <a:latin typeface="Calibri" charset="0"/>
                        </a:rPr>
                        <a:t>5</a:t>
                      </a:r>
                    </a:p>
                  </a:txBody>
                  <a:tcPr marL="9649" marR="9649" marT="9649"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en-US" sz="900" b="0" i="0" u="none" strike="noStrike" dirty="0">
                          <a:solidFill>
                            <a:srgbClr val="000000"/>
                          </a:solidFill>
                          <a:effectLst/>
                          <a:latin typeface="Calibri" charset="0"/>
                        </a:rPr>
                        <a:t>3</a:t>
                      </a:r>
                    </a:p>
                  </a:txBody>
                  <a:tcPr marL="9649" marR="9649" marT="9649" marB="0" anchor="ctr">
                    <a:lnL w="1905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900" b="0" i="0" u="none" strike="noStrike" dirty="0">
                          <a:solidFill>
                            <a:srgbClr val="000000"/>
                          </a:solidFill>
                          <a:effectLst/>
                          <a:latin typeface="Calibri" charset="0"/>
                        </a:rPr>
                        <a:t>3</a:t>
                      </a:r>
                    </a:p>
                  </a:txBody>
                  <a:tcPr marL="9649" marR="9649" marT="9649" marB="0" anchor="ctr">
                    <a:lnL>
                      <a:noFill/>
                    </a:lnL>
                    <a:lnR>
                      <a:noFill/>
                    </a:lnR>
                    <a:lnT>
                      <a:noFill/>
                    </a:lnT>
                    <a:lnB>
                      <a:noFill/>
                    </a:lnB>
                    <a:solidFill>
                      <a:srgbClr val="FFC000"/>
                    </a:solidFill>
                  </a:tcPr>
                </a:tc>
                <a:tc>
                  <a:txBody>
                    <a:bodyPr/>
                    <a:lstStyle/>
                    <a:p>
                      <a:pPr algn="ctr" fontAlgn="ctr"/>
                      <a:r>
                        <a:rPr lang="en-US" sz="900" b="0" i="0" u="none" strike="noStrike" dirty="0">
                          <a:solidFill>
                            <a:srgbClr val="000000"/>
                          </a:solidFill>
                          <a:effectLst/>
                          <a:latin typeface="Calibri" charset="0"/>
                        </a:rPr>
                        <a:t>3</a:t>
                      </a:r>
                    </a:p>
                  </a:txBody>
                  <a:tcPr marL="9649" marR="9649" marT="9649" marB="0" anchor="ctr">
                    <a:lnL>
                      <a:noFill/>
                    </a:lnL>
                    <a:lnR>
                      <a:noFill/>
                    </a:lnR>
                    <a:lnT>
                      <a:noFill/>
                    </a:lnT>
                    <a:lnB>
                      <a:noFill/>
                    </a:lnB>
                    <a:solidFill>
                      <a:srgbClr val="FFC000"/>
                    </a:solidFill>
                  </a:tcPr>
                </a:tc>
                <a:tc>
                  <a:txBody>
                    <a:bodyPr/>
                    <a:lstStyle/>
                    <a:p>
                      <a:pPr algn="ctr" fontAlgn="ctr"/>
                      <a:r>
                        <a:rPr lang="en-US" sz="900" b="0" i="0" u="none" strike="noStrike" dirty="0">
                          <a:solidFill>
                            <a:srgbClr val="000000"/>
                          </a:solidFill>
                          <a:effectLst/>
                          <a:latin typeface="Calibri" charset="0"/>
                        </a:rPr>
                        <a:t>3</a:t>
                      </a:r>
                      <a:endParaRPr lang="ru-RU" sz="900" b="0" i="0" u="none" strike="noStrike" dirty="0">
                        <a:solidFill>
                          <a:srgbClr val="000000"/>
                        </a:solidFill>
                        <a:effectLst/>
                        <a:latin typeface="Calibri" charset="0"/>
                      </a:endParaRPr>
                    </a:p>
                  </a:txBody>
                  <a:tcPr marL="9649" marR="9649" marT="9649" marB="0" anchor="ctr">
                    <a:lnL>
                      <a:noFill/>
                    </a:lnL>
                    <a:lnR>
                      <a:noFill/>
                    </a:lnR>
                    <a:lnT>
                      <a:noFill/>
                    </a:lnT>
                    <a:lnB>
                      <a:noFill/>
                    </a:lnB>
                    <a:solidFill>
                      <a:srgbClr val="FFC000"/>
                    </a:solidFill>
                  </a:tcPr>
                </a:tc>
                <a:tc>
                  <a:txBody>
                    <a:bodyPr/>
                    <a:lstStyle/>
                    <a:p>
                      <a:pPr algn="ctr" fontAlgn="ctr"/>
                      <a:r>
                        <a:rPr lang="sk-SK" sz="900" b="0" i="0" u="none" strike="noStrike" dirty="0">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endParaRPr lang="en-US" sz="900" b="0" i="0" u="none" strike="noStrike" dirty="0">
                        <a:solidFill>
                          <a:srgbClr val="000000"/>
                        </a:solidFill>
                        <a:effectLst/>
                        <a:latin typeface="Calibri" charset="0"/>
                      </a:endParaRPr>
                    </a:p>
                  </a:txBody>
                  <a:tcPr marL="9649" marR="9649" marT="9649" marB="0" anchor="ctr">
                    <a:lnL>
                      <a:noFill/>
                    </a:lnL>
                    <a:lnR>
                      <a:noFill/>
                    </a:lnR>
                    <a:lnT>
                      <a:noFill/>
                    </a:lnT>
                    <a:lnB>
                      <a:noFill/>
                    </a:lnB>
                  </a:tcPr>
                </a:tc>
                <a:extLst>
                  <a:ext uri="{0D108BD9-81ED-4DB2-BD59-A6C34878D82A}">
                    <a16:rowId xmlns:a16="http://schemas.microsoft.com/office/drawing/2014/main" val="10006"/>
                  </a:ext>
                </a:extLst>
              </a:tr>
              <a:tr h="241210">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r>
                        <a:rPr lang="sk-SK" sz="900" b="0" i="0" u="none" strike="noStrike">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r>
                        <a:rPr lang="en-US" sz="900" b="0" i="0" u="none" strike="noStrike" dirty="0">
                          <a:solidFill>
                            <a:srgbClr val="000000"/>
                          </a:solidFill>
                          <a:effectLst/>
                          <a:latin typeface="Calibri" charset="0"/>
                        </a:rPr>
                        <a:t>1</a:t>
                      </a:r>
                    </a:p>
                  </a:txBody>
                  <a:tcPr marL="9649" marR="9649" marT="9649" marB="0" anchor="ctr">
                    <a:lnL>
                      <a:noFill/>
                    </a:lnL>
                    <a:lnR>
                      <a:noFill/>
                    </a:lnR>
                    <a:lnT>
                      <a:noFill/>
                    </a:lnT>
                    <a:lnB>
                      <a:noFill/>
                    </a:lnB>
                    <a:solidFill>
                      <a:srgbClr val="0070C0"/>
                    </a:solidFill>
                  </a:tcPr>
                </a:tc>
                <a:tc>
                  <a:txBody>
                    <a:bodyPr/>
                    <a:lstStyle/>
                    <a:p>
                      <a:pPr algn="ctr" fontAlgn="ctr"/>
                      <a:r>
                        <a:rPr lang="en-US" sz="900" b="0" i="0" u="none" strike="noStrike" dirty="0">
                          <a:solidFill>
                            <a:srgbClr val="000000"/>
                          </a:solidFill>
                          <a:effectLst/>
                          <a:latin typeface="Calibri" charset="0"/>
                        </a:rPr>
                        <a:t>1</a:t>
                      </a:r>
                    </a:p>
                  </a:txBody>
                  <a:tcPr marL="9649" marR="9649" marT="9649" marB="0" anchor="ctr">
                    <a:lnL>
                      <a:noFill/>
                    </a:lnL>
                    <a:lnR>
                      <a:noFill/>
                    </a:lnR>
                    <a:lnT>
                      <a:noFill/>
                    </a:lnT>
                    <a:lnB>
                      <a:noFill/>
                    </a:lnB>
                    <a:solidFill>
                      <a:srgbClr val="0070C0"/>
                    </a:solidFill>
                  </a:tcPr>
                </a:tc>
                <a:tc>
                  <a:txBody>
                    <a:bodyPr/>
                    <a:lstStyle/>
                    <a:p>
                      <a:pPr algn="ctr" fontAlgn="ctr"/>
                      <a:r>
                        <a:rPr lang="en-US" sz="900" b="0" i="0" u="none" strike="noStrike" dirty="0">
                          <a:solidFill>
                            <a:srgbClr val="000000"/>
                          </a:solidFill>
                          <a:effectLst/>
                          <a:latin typeface="Calibri" charset="0"/>
                        </a:rPr>
                        <a:t>1</a:t>
                      </a:r>
                    </a:p>
                  </a:txBody>
                  <a:tcPr marL="9649" marR="9649" marT="9649" marB="0" anchor="ctr">
                    <a:lnL>
                      <a:noFill/>
                    </a:lnL>
                    <a:lnR>
                      <a:noFill/>
                    </a:lnR>
                    <a:lnT>
                      <a:noFill/>
                    </a:lnT>
                    <a:lnB>
                      <a:noFill/>
                    </a:lnB>
                    <a:solidFill>
                      <a:srgbClr val="0070C0"/>
                    </a:solidFill>
                  </a:tcPr>
                </a:tc>
                <a:tc>
                  <a:txBody>
                    <a:bodyPr/>
                    <a:lstStyle/>
                    <a:p>
                      <a:pPr algn="ctr" fontAlgn="ctr"/>
                      <a:r>
                        <a:rPr lang="is-IS" sz="900" b="0" i="0" u="none" strike="noStrike" dirty="0">
                          <a:solidFill>
                            <a:srgbClr val="000000"/>
                          </a:solidFill>
                          <a:effectLst/>
                          <a:latin typeface="Calibri" charset="0"/>
                        </a:rPr>
                        <a:t>5</a:t>
                      </a:r>
                    </a:p>
                  </a:txBody>
                  <a:tcPr marL="9649" marR="9649" marT="9649" marB="0" anchor="ctr">
                    <a:lnL>
                      <a:noFill/>
                    </a:lnL>
                    <a:lnR w="190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ctr"/>
                      <a:r>
                        <a:rPr lang="is-IS" sz="900" b="0" i="0" u="none" strike="noStrike" dirty="0">
                          <a:solidFill>
                            <a:srgbClr val="000000"/>
                          </a:solidFill>
                          <a:effectLst/>
                          <a:latin typeface="Calibri" charset="0"/>
                        </a:rPr>
                        <a:t>5</a:t>
                      </a:r>
                    </a:p>
                  </a:txBody>
                  <a:tcPr marL="9649" marR="9649" marT="9649" marB="0" anchor="ctr">
                    <a:lnL w="1905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900" b="0" i="0" u="none" strike="noStrike" dirty="0">
                          <a:solidFill>
                            <a:srgbClr val="000000"/>
                          </a:solidFill>
                          <a:effectLst/>
                          <a:latin typeface="Calibri" charset="0"/>
                        </a:rPr>
                        <a:t>5</a:t>
                      </a:r>
                    </a:p>
                  </a:txBody>
                  <a:tcPr marL="9649" marR="9649" marT="9649" marB="0" anchor="ctr">
                    <a:lnL>
                      <a:noFill/>
                    </a:lnL>
                    <a:lnR>
                      <a:noFill/>
                    </a:lnR>
                    <a:lnT>
                      <a:noFill/>
                    </a:lnT>
                    <a:lnB>
                      <a:noFill/>
                    </a:lnB>
                    <a:solidFill>
                      <a:srgbClr val="7030A0"/>
                    </a:solidFill>
                  </a:tcPr>
                </a:tc>
                <a:tc>
                  <a:txBody>
                    <a:bodyPr/>
                    <a:lstStyle/>
                    <a:p>
                      <a:pPr algn="ctr" fontAlgn="ctr"/>
                      <a:r>
                        <a:rPr lang="en-US" sz="900" b="0" i="0" u="none" strike="noStrike" dirty="0">
                          <a:solidFill>
                            <a:srgbClr val="000000"/>
                          </a:solidFill>
                          <a:effectLst/>
                          <a:latin typeface="Calibri" charset="0"/>
                        </a:rPr>
                        <a:t>5</a:t>
                      </a:r>
                    </a:p>
                  </a:txBody>
                  <a:tcPr marL="9649" marR="9649" marT="9649" marB="0" anchor="ctr">
                    <a:lnL>
                      <a:noFill/>
                    </a:lnL>
                    <a:lnR>
                      <a:noFill/>
                    </a:lnR>
                    <a:lnT>
                      <a:noFill/>
                    </a:lnT>
                    <a:lnB>
                      <a:noFill/>
                    </a:lnB>
                    <a:solidFill>
                      <a:srgbClr val="7030A0"/>
                    </a:solidFill>
                  </a:tcPr>
                </a:tc>
                <a:tc>
                  <a:txBody>
                    <a:bodyPr/>
                    <a:lstStyle/>
                    <a:p>
                      <a:pPr algn="ctr" fontAlgn="ctr"/>
                      <a:r>
                        <a:rPr lang="is-IS" sz="900" b="0" i="0" u="none" strike="noStrike" dirty="0">
                          <a:solidFill>
                            <a:srgbClr val="000000"/>
                          </a:solidFill>
                          <a:effectLst/>
                          <a:latin typeface="Calibri" charset="0"/>
                        </a:rPr>
                        <a:t>5</a:t>
                      </a:r>
                    </a:p>
                  </a:txBody>
                  <a:tcPr marL="9649" marR="9649" marT="9649" marB="0" anchor="ctr">
                    <a:lnL>
                      <a:noFill/>
                    </a:lnL>
                    <a:lnR>
                      <a:noFill/>
                    </a:lnR>
                    <a:lnT>
                      <a:noFill/>
                    </a:lnT>
                    <a:lnB>
                      <a:noFill/>
                    </a:lnB>
                    <a:solidFill>
                      <a:srgbClr val="7030A0"/>
                    </a:solidFill>
                  </a:tcPr>
                </a:tc>
                <a:tc>
                  <a:txBody>
                    <a:bodyPr/>
                    <a:lstStyle/>
                    <a:p>
                      <a:pPr algn="ctr" fontAlgn="ctr"/>
                      <a:r>
                        <a:rPr lang="sk-SK" sz="900" b="0" i="0" u="none" strike="noStrike">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extLst>
                  <a:ext uri="{0D108BD9-81ED-4DB2-BD59-A6C34878D82A}">
                    <a16:rowId xmlns:a16="http://schemas.microsoft.com/office/drawing/2014/main" val="10007"/>
                  </a:ext>
                </a:extLst>
              </a:tr>
              <a:tr h="241210">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r>
                        <a:rPr lang="sk-SK" sz="900" b="0" i="0" u="none" strike="noStrike">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r>
                        <a:rPr lang="sk-SK" sz="900" b="0" i="0" u="none" strike="noStrike">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r>
                        <a:rPr lang="is-IS" sz="900" b="0" i="0" u="none" strike="noStrike" dirty="0">
                          <a:solidFill>
                            <a:srgbClr val="000000"/>
                          </a:solidFill>
                          <a:effectLst/>
                          <a:latin typeface="Calibri" charset="0"/>
                        </a:rPr>
                        <a:t>1</a:t>
                      </a:r>
                    </a:p>
                  </a:txBody>
                  <a:tcPr marL="9649" marR="9649" marT="9649" marB="0" anchor="ctr">
                    <a:lnL>
                      <a:noFill/>
                    </a:lnL>
                    <a:lnR>
                      <a:noFill/>
                    </a:lnR>
                    <a:lnT>
                      <a:noFill/>
                    </a:lnT>
                    <a:lnB>
                      <a:noFill/>
                    </a:lnB>
                    <a:solidFill>
                      <a:srgbClr val="0070C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Calibri" charset="0"/>
                        </a:rPr>
                        <a:t>1</a:t>
                      </a:r>
                    </a:p>
                  </a:txBody>
                  <a:tcPr marL="9649" marR="9649" marT="9649" marB="0" anchor="ctr">
                    <a:lnL>
                      <a:noFill/>
                    </a:lnL>
                    <a:lnR>
                      <a:noFill/>
                    </a:lnR>
                    <a:lnT>
                      <a:noFill/>
                    </a:lnT>
                    <a:lnB>
                      <a:noFill/>
                    </a:lnB>
                    <a:solidFill>
                      <a:srgbClr val="0070C0"/>
                    </a:solidFill>
                  </a:tcPr>
                </a:tc>
                <a:tc>
                  <a:txBody>
                    <a:bodyPr/>
                    <a:lstStyle/>
                    <a:p>
                      <a:pPr algn="ctr" fontAlgn="ctr"/>
                      <a:r>
                        <a:rPr lang="en-US" sz="900" b="0" i="0" u="none" strike="noStrike" dirty="0">
                          <a:solidFill>
                            <a:srgbClr val="000000"/>
                          </a:solidFill>
                          <a:effectLst/>
                          <a:latin typeface="Calibri" charset="0"/>
                        </a:rPr>
                        <a:t>1</a:t>
                      </a:r>
                    </a:p>
                  </a:txBody>
                  <a:tcPr marL="9649" marR="9649" marT="9649"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900" b="0" i="0" u="none" strike="noStrike" dirty="0">
                          <a:solidFill>
                            <a:srgbClr val="000000"/>
                          </a:solidFill>
                          <a:effectLst/>
                          <a:latin typeface="Calibri" charset="0"/>
                        </a:rPr>
                        <a:t>1</a:t>
                      </a:r>
                    </a:p>
                  </a:txBody>
                  <a:tcPr marL="9649" marR="9649" marT="9649"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900" b="0" i="0" u="none" strike="noStrike" dirty="0">
                          <a:solidFill>
                            <a:srgbClr val="000000"/>
                          </a:solidFill>
                          <a:effectLst/>
                          <a:latin typeface="Calibri" charset="0"/>
                        </a:rPr>
                        <a:t>5</a:t>
                      </a:r>
                    </a:p>
                  </a:txBody>
                  <a:tcPr marL="9649" marR="9649" marT="9649" marB="0" anchor="ctr">
                    <a:lnL>
                      <a:noFill/>
                    </a:lnL>
                    <a:lnR>
                      <a:noFill/>
                    </a:lnR>
                    <a:lnT>
                      <a:noFill/>
                    </a:lnT>
                    <a:lnB>
                      <a:noFill/>
                    </a:lnB>
                    <a:solidFill>
                      <a:srgbClr val="7030A0"/>
                    </a:solidFill>
                  </a:tcPr>
                </a:tc>
                <a:tc>
                  <a:txBody>
                    <a:bodyPr/>
                    <a:lstStyle/>
                    <a:p>
                      <a:pPr algn="ctr" fontAlgn="ctr"/>
                      <a:r>
                        <a:rPr lang="is-IS" sz="900" b="0" i="0" u="none" strike="noStrike" dirty="0">
                          <a:solidFill>
                            <a:srgbClr val="000000"/>
                          </a:solidFill>
                          <a:effectLst/>
                          <a:latin typeface="Calibri" charset="0"/>
                        </a:rPr>
                        <a:t>5</a:t>
                      </a:r>
                    </a:p>
                  </a:txBody>
                  <a:tcPr marL="9649" marR="9649" marT="9649" marB="0" anchor="ctr">
                    <a:lnL>
                      <a:noFill/>
                    </a:lnL>
                    <a:lnR>
                      <a:noFill/>
                    </a:lnR>
                    <a:lnT>
                      <a:noFill/>
                    </a:lnT>
                    <a:lnB>
                      <a:noFill/>
                    </a:lnB>
                    <a:solidFill>
                      <a:srgbClr val="7030A0"/>
                    </a:solidFill>
                  </a:tcPr>
                </a:tc>
                <a:tc>
                  <a:txBody>
                    <a:bodyPr/>
                    <a:lstStyle/>
                    <a:p>
                      <a:pPr algn="ctr" fontAlgn="ctr"/>
                      <a:r>
                        <a:rPr lang="sk-SK" sz="900" b="0" i="0" u="none" strike="noStrike" dirty="0">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r>
                        <a:rPr lang="sk-SK" sz="900" b="0" i="0" u="none" strike="noStrike">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extLst>
                  <a:ext uri="{0D108BD9-81ED-4DB2-BD59-A6C34878D82A}">
                    <a16:rowId xmlns:a16="http://schemas.microsoft.com/office/drawing/2014/main" val="10008"/>
                  </a:ext>
                </a:extLst>
              </a:tr>
              <a:tr h="241210">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gridSpan="2">
                  <a:txBody>
                    <a:bodyPr/>
                    <a:lstStyle/>
                    <a:p>
                      <a:pPr algn="ctr" fontAlgn="ctr"/>
                      <a:r>
                        <a:rPr lang="en-US" altLang="ja-JP" sz="900" b="1" i="0" u="none" strike="noStrike" dirty="0">
                          <a:solidFill>
                            <a:srgbClr val="000000"/>
                          </a:solidFill>
                          <a:effectLst/>
                          <a:latin typeface="Calibri" charset="0"/>
                        </a:rPr>
                        <a:t>IT</a:t>
                      </a:r>
                      <a:endParaRPr lang="ja-JP" altLang="en-US" sz="900" b="1" i="0" u="none" strike="noStrike" dirty="0">
                        <a:solidFill>
                          <a:srgbClr val="000000"/>
                        </a:solidFill>
                        <a:effectLst/>
                        <a:latin typeface="Calibri" charset="0"/>
                      </a:endParaRPr>
                    </a:p>
                  </a:txBody>
                  <a:tcPr marL="9649" marR="9649" marT="9649" marB="0" anchor="ctr">
                    <a:lnL>
                      <a:noFill/>
                    </a:lnL>
                    <a:lnR>
                      <a:noFill/>
                    </a:lnR>
                    <a:lnT>
                      <a:noFill/>
                    </a:lnT>
                    <a:lnB>
                      <a:noFill/>
                    </a:lnB>
                    <a:noFill/>
                  </a:tcPr>
                </a:tc>
                <a:tc hMerge="1">
                  <a:txBody>
                    <a:bodyPr/>
                    <a:lstStyle/>
                    <a:p>
                      <a:endParaRPr lang="en-US"/>
                    </a:p>
                  </a:txBody>
                  <a:tcPr/>
                </a:tc>
                <a:tc>
                  <a:txBody>
                    <a:bodyPr/>
                    <a:lstStyle/>
                    <a:p>
                      <a:pPr algn="ctr" fontAlgn="ctr"/>
                      <a:r>
                        <a:rPr lang="sk-SK" sz="900" b="0" i="0" u="none" strike="noStrike">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r>
                        <a:rPr lang="sk-SK" sz="900" b="0" i="0" u="none" strike="noStrike">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r>
                        <a:rPr lang="en-US" sz="900" b="0" i="0" u="none" strike="noStrike" dirty="0">
                          <a:solidFill>
                            <a:srgbClr val="000000"/>
                          </a:solidFill>
                          <a:effectLst/>
                          <a:latin typeface="Calibri" charset="0"/>
                        </a:rPr>
                        <a:t>1</a:t>
                      </a:r>
                      <a:endParaRPr lang="ru-RU" sz="900" b="0" i="0" u="none" strike="noStrike" dirty="0">
                        <a:solidFill>
                          <a:srgbClr val="000000"/>
                        </a:solidFill>
                        <a:effectLst/>
                        <a:latin typeface="Calibri" charset="0"/>
                      </a:endParaRPr>
                    </a:p>
                  </a:txBody>
                  <a:tcPr marL="9649" marR="9649" marT="9649" marB="0" anchor="ctr">
                    <a:lnL>
                      <a:noFill/>
                    </a:lnL>
                    <a:lnR w="1905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900" b="0" i="0" u="none" strike="noStrike" dirty="0">
                          <a:solidFill>
                            <a:srgbClr val="000000"/>
                          </a:solidFill>
                          <a:effectLst/>
                          <a:latin typeface="Calibri" charset="0"/>
                        </a:rPr>
                        <a:t>1</a:t>
                      </a:r>
                    </a:p>
                  </a:txBody>
                  <a:tcPr marL="9649" marR="9649" marT="9649" marB="0" anchor="ctr">
                    <a:lnL w="1905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sk-SK" sz="900" b="0" i="0" u="none" strike="noStrike" dirty="0">
                          <a:solidFill>
                            <a:srgbClr val="000000"/>
                          </a:solidFill>
                          <a:effectLst/>
                          <a:latin typeface="Calibri" charset="0"/>
                        </a:rPr>
                        <a:t> </a:t>
                      </a:r>
                    </a:p>
                  </a:txBody>
                  <a:tcPr marL="9649" marR="9649" marT="9649" marB="0" anchor="ctr">
                    <a:lnL>
                      <a:noFill/>
                    </a:lnL>
                    <a:lnR>
                      <a:noFill/>
                    </a:lnR>
                    <a:lnT>
                      <a:noFill/>
                    </a:lnT>
                    <a:lnB>
                      <a:noFill/>
                    </a:lnB>
                    <a:noFill/>
                  </a:tcPr>
                </a:tc>
                <a:tc>
                  <a:txBody>
                    <a:bodyPr/>
                    <a:lstStyle/>
                    <a:p>
                      <a:pPr algn="ctr" fontAlgn="ctr"/>
                      <a:r>
                        <a:rPr lang="sk-SK" sz="900" b="0" i="0" u="none" strike="noStrike" dirty="0">
                          <a:solidFill>
                            <a:srgbClr val="000000"/>
                          </a:solidFill>
                          <a:effectLst/>
                          <a:latin typeface="Calibri" charset="0"/>
                        </a:rPr>
                        <a:t> </a:t>
                      </a:r>
                    </a:p>
                  </a:txBody>
                  <a:tcPr marL="9649" marR="9649" marT="9649" marB="0" anchor="ctr">
                    <a:lnL>
                      <a:noFill/>
                    </a:lnL>
                    <a:lnR>
                      <a:noFill/>
                    </a:lnR>
                    <a:lnT>
                      <a:noFill/>
                    </a:lnT>
                    <a:lnB>
                      <a:noFill/>
                    </a:lnB>
                    <a:noFill/>
                  </a:tcPr>
                </a:tc>
                <a:tc gridSpan="2">
                  <a:txBody>
                    <a:bodyPr/>
                    <a:lstStyle/>
                    <a:p>
                      <a:pPr algn="ctr" fontAlgn="ctr"/>
                      <a:r>
                        <a:rPr lang="en-US" altLang="ja-JP" sz="900" b="1" i="0" u="none" strike="noStrike" dirty="0">
                          <a:solidFill>
                            <a:srgbClr val="000000"/>
                          </a:solidFill>
                          <a:effectLst/>
                          <a:latin typeface="Calibri" charset="0"/>
                        </a:rPr>
                        <a:t>IN</a:t>
                      </a:r>
                      <a:endParaRPr lang="ja-JP" altLang="en-US" sz="900" b="1" i="0" u="none" strike="noStrike" dirty="0">
                        <a:solidFill>
                          <a:srgbClr val="000000"/>
                        </a:solidFill>
                        <a:effectLst/>
                        <a:latin typeface="Calibri" charset="0"/>
                      </a:endParaRPr>
                    </a:p>
                  </a:txBody>
                  <a:tcPr marL="9649" marR="9649" marT="9649" marB="0" anchor="ctr">
                    <a:lnL>
                      <a:noFill/>
                    </a:lnL>
                    <a:lnR>
                      <a:noFill/>
                    </a:lnR>
                    <a:lnT>
                      <a:noFill/>
                    </a:lnT>
                    <a:lnB>
                      <a:noFill/>
                    </a:lnB>
                    <a:noFill/>
                  </a:tcPr>
                </a:tc>
                <a:tc hMerge="1">
                  <a:txBody>
                    <a:bodyPr/>
                    <a:lstStyle/>
                    <a:p>
                      <a:endParaRPr lang="en-US"/>
                    </a:p>
                  </a:txBody>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extLst>
                  <a:ext uri="{0D108BD9-81ED-4DB2-BD59-A6C34878D82A}">
                    <a16:rowId xmlns:a16="http://schemas.microsoft.com/office/drawing/2014/main" val="10009"/>
                  </a:ext>
                </a:extLst>
              </a:tr>
              <a:tr h="241210">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extLst>
                  <a:ext uri="{0D108BD9-81ED-4DB2-BD59-A6C34878D82A}">
                    <a16:rowId xmlns:a16="http://schemas.microsoft.com/office/drawing/2014/main" val="10010"/>
                  </a:ext>
                </a:extLst>
              </a:tr>
              <a:tr h="241210">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gridSpan="2">
                  <a:txBody>
                    <a:bodyPr/>
                    <a:lstStyle/>
                    <a:p>
                      <a:pPr algn="ctr" fontAlgn="ctr"/>
                      <a:r>
                        <a:rPr lang="zh-TW" altLang="en-US" sz="1100" b="1" i="0" u="none" strike="noStrike" dirty="0">
                          <a:solidFill>
                            <a:srgbClr val="000000"/>
                          </a:solidFill>
                          <a:effectLst/>
                          <a:latin typeface="Calibri" charset="0"/>
                        </a:rPr>
                        <a:t>右眼</a:t>
                      </a:r>
                    </a:p>
                  </a:txBody>
                  <a:tcPr marL="9649" marR="9649" marT="9649" marB="0" anchor="ctr">
                    <a:lnL>
                      <a:noFill/>
                    </a:lnL>
                    <a:lnR>
                      <a:noFill/>
                    </a:lnR>
                    <a:lnT>
                      <a:noFill/>
                    </a:lnT>
                    <a:lnB>
                      <a:noFill/>
                    </a:lnB>
                  </a:tcPr>
                </a:tc>
                <a:tc hMerge="1">
                  <a:txBody>
                    <a:bodyPr/>
                    <a:lstStyle/>
                    <a:p>
                      <a:endParaRPr lang="en-US"/>
                    </a:p>
                  </a:txBody>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charset="0"/>
                      </a:endParaRPr>
                    </a:p>
                  </a:txBody>
                  <a:tcPr marL="9649" marR="9649" marT="9649" marB="0" anchor="ctr">
                    <a:lnL>
                      <a:noFill/>
                    </a:lnL>
                    <a:lnR>
                      <a:noFill/>
                    </a:lnR>
                    <a:lnT>
                      <a:noFill/>
                    </a:lnT>
                    <a:lnB>
                      <a:noFill/>
                    </a:lnB>
                  </a:tcPr>
                </a:tc>
                <a:tc>
                  <a:txBody>
                    <a:bodyPr/>
                    <a:lstStyle/>
                    <a:p>
                      <a:pPr algn="ctr" fontAlgn="ctr"/>
                      <a:endParaRPr lang="en-US" sz="900" b="0" i="0" u="none" strike="noStrike" dirty="0">
                        <a:solidFill>
                          <a:srgbClr val="000000"/>
                        </a:solidFill>
                        <a:effectLst/>
                        <a:latin typeface="Calibri" charset="0"/>
                      </a:endParaRPr>
                    </a:p>
                  </a:txBody>
                  <a:tcPr marL="9649" marR="9649" marT="9649" marB="0" anchor="ctr">
                    <a:lnL>
                      <a:noFill/>
                    </a:lnL>
                    <a:lnR>
                      <a:noFill/>
                    </a:lnR>
                    <a:lnT>
                      <a:noFill/>
                    </a:lnT>
                    <a:lnB>
                      <a:noFill/>
                    </a:lnB>
                  </a:tcPr>
                </a:tc>
                <a:extLst>
                  <a:ext uri="{0D108BD9-81ED-4DB2-BD59-A6C34878D82A}">
                    <a16:rowId xmlns:a16="http://schemas.microsoft.com/office/drawing/2014/main" val="10011"/>
                  </a:ext>
                </a:extLst>
              </a:tr>
            </a:tbl>
          </a:graphicData>
        </a:graphic>
      </p:graphicFrame>
      <p:sp>
        <p:nvSpPr>
          <p:cNvPr id="8" name="Rectangle 7"/>
          <p:cNvSpPr/>
          <p:nvPr/>
        </p:nvSpPr>
        <p:spPr>
          <a:xfrm>
            <a:off x="1498193" y="5349590"/>
            <a:ext cx="1683474" cy="253916"/>
          </a:xfrm>
          <a:prstGeom prst="rect">
            <a:avLst/>
          </a:prstGeom>
        </p:spPr>
        <p:txBody>
          <a:bodyPr wrap="none">
            <a:spAutoFit/>
          </a:bodyPr>
          <a:lstStyle/>
          <a:p>
            <a:r>
              <a:rPr lang="en-US" altLang="ja-JP" sz="1050" dirty="0"/>
              <a:t>Nakanishi H</a:t>
            </a:r>
            <a:r>
              <a:rPr lang="en-US" sz="1050" dirty="0"/>
              <a:t>. </a:t>
            </a:r>
            <a:r>
              <a:rPr lang="en-US" altLang="ja-JP" sz="1050" dirty="0"/>
              <a:t>IOVS</a:t>
            </a:r>
            <a:r>
              <a:rPr lang="en-US" sz="1050" dirty="0"/>
              <a:t>. 201</a:t>
            </a:r>
            <a:r>
              <a:rPr lang="en-US" altLang="ja-JP" sz="1050" dirty="0"/>
              <a:t>6</a:t>
            </a:r>
            <a:endParaRPr lang="en-US" sz="1050" dirty="0"/>
          </a:p>
        </p:txBody>
      </p:sp>
      <p:sp>
        <p:nvSpPr>
          <p:cNvPr id="3" name="テキスト ボックス 2">
            <a:extLst>
              <a:ext uri="{FF2B5EF4-FFF2-40B4-BE49-F238E27FC236}">
                <a16:creationId xmlns:a16="http://schemas.microsoft.com/office/drawing/2014/main" id="{0E6EB4B0-D522-624D-8CCA-B1B94CA4D70E}"/>
              </a:ext>
            </a:extLst>
          </p:cNvPr>
          <p:cNvSpPr txBox="1"/>
          <p:nvPr/>
        </p:nvSpPr>
        <p:spPr>
          <a:xfrm>
            <a:off x="6189958" y="5449617"/>
            <a:ext cx="572593" cy="307777"/>
          </a:xfrm>
          <a:prstGeom prst="rect">
            <a:avLst/>
          </a:prstGeom>
          <a:noFill/>
        </p:spPr>
        <p:txBody>
          <a:bodyPr wrap="none" rtlCol="0">
            <a:spAutoFit/>
          </a:bodyPr>
          <a:lstStyle/>
          <a:p>
            <a:r>
              <a:rPr kumimoji="1" lang="en-US" altLang="ja-JP" dirty="0"/>
              <a:t>Ours</a:t>
            </a:r>
            <a:endParaRPr kumimoji="1" lang="ja-JP" altLang="en-US"/>
          </a:p>
        </p:txBody>
      </p:sp>
    </p:spTree>
    <p:extLst>
      <p:ext uri="{BB962C8B-B14F-4D97-AF65-F5344CB8AC3E}">
        <p14:creationId xmlns:p14="http://schemas.microsoft.com/office/powerpoint/2010/main" val="20880456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10-2 test point using factor analysis</a:t>
            </a:r>
          </a:p>
        </p:txBody>
      </p:sp>
      <p:pic>
        <p:nvPicPr>
          <p:cNvPr id="6" name="Picture 5"/>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977884" y="5349590"/>
            <a:ext cx="960790" cy="1413571"/>
          </a:xfrm>
          <a:prstGeom prst="rect">
            <a:avLst/>
          </a:prstGeom>
          <a:scene3d>
            <a:camera prst="orthographicFront">
              <a:rot lat="20999973" lon="10799999" rev="10799999"/>
            </a:camera>
            <a:lightRig rig="threePt" dir="t"/>
          </a:scene3d>
        </p:spPr>
      </p:pic>
      <p:grpSp>
        <p:nvGrpSpPr>
          <p:cNvPr id="4" name="グループ化 3">
            <a:extLst>
              <a:ext uri="{FF2B5EF4-FFF2-40B4-BE49-F238E27FC236}">
                <a16:creationId xmlns:a16="http://schemas.microsoft.com/office/drawing/2014/main" id="{928B5454-7B90-214F-BB0C-E4138BE3556A}"/>
              </a:ext>
            </a:extLst>
          </p:cNvPr>
          <p:cNvGrpSpPr/>
          <p:nvPr/>
        </p:nvGrpSpPr>
        <p:grpSpPr>
          <a:xfrm>
            <a:off x="1135738" y="2176472"/>
            <a:ext cx="2516597" cy="3009933"/>
            <a:chOff x="1148990" y="2593573"/>
            <a:chExt cx="2516597" cy="3009933"/>
          </a:xfrm>
          <a:scene3d>
            <a:camera prst="orthographicFront">
              <a:rot lat="0" lon="10799999" rev="10799999"/>
            </a:camera>
            <a:lightRig rig="threePt" dir="t"/>
          </a:scene3d>
        </p:grpSpPr>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48990" y="2593573"/>
              <a:ext cx="2516597" cy="2516599"/>
            </a:xfrm>
            <a:prstGeom prst="rect">
              <a:avLst/>
            </a:prstGeom>
          </p:spPr>
        </p:pic>
        <p:sp>
          <p:nvSpPr>
            <p:cNvPr id="8" name="Rectangle 7"/>
            <p:cNvSpPr/>
            <p:nvPr/>
          </p:nvSpPr>
          <p:spPr>
            <a:xfrm>
              <a:off x="1498193" y="5349590"/>
              <a:ext cx="1683474" cy="253916"/>
            </a:xfrm>
            <a:prstGeom prst="rect">
              <a:avLst/>
            </a:prstGeom>
          </p:spPr>
          <p:txBody>
            <a:bodyPr wrap="none">
              <a:spAutoFit/>
            </a:bodyPr>
            <a:lstStyle/>
            <a:p>
              <a:r>
                <a:rPr lang="en-US" altLang="ja-JP" sz="1050" dirty="0"/>
                <a:t>Nakanishi H</a:t>
              </a:r>
              <a:r>
                <a:rPr lang="en-US" sz="1050" dirty="0"/>
                <a:t>. </a:t>
              </a:r>
              <a:r>
                <a:rPr lang="en-US" altLang="ja-JP" sz="1050" dirty="0"/>
                <a:t>IOVS</a:t>
              </a:r>
              <a:r>
                <a:rPr lang="en-US" sz="1050" dirty="0"/>
                <a:t>. 201</a:t>
              </a:r>
              <a:r>
                <a:rPr lang="en-US" altLang="ja-JP" sz="1050" dirty="0"/>
                <a:t>6</a:t>
              </a:r>
              <a:endParaRPr lang="en-US" sz="1050" dirty="0"/>
            </a:p>
          </p:txBody>
        </p:sp>
      </p:grpSp>
      <p:sp>
        <p:nvSpPr>
          <p:cNvPr id="3" name="テキスト ボックス 2">
            <a:extLst>
              <a:ext uri="{FF2B5EF4-FFF2-40B4-BE49-F238E27FC236}">
                <a16:creationId xmlns:a16="http://schemas.microsoft.com/office/drawing/2014/main" id="{0E6EB4B0-D522-624D-8CCA-B1B94CA4D70E}"/>
              </a:ext>
            </a:extLst>
          </p:cNvPr>
          <p:cNvSpPr txBox="1"/>
          <p:nvPr/>
        </p:nvSpPr>
        <p:spPr>
          <a:xfrm>
            <a:off x="6189958" y="5449617"/>
            <a:ext cx="572593" cy="307777"/>
          </a:xfrm>
          <a:prstGeom prst="rect">
            <a:avLst/>
          </a:prstGeom>
          <a:noFill/>
        </p:spPr>
        <p:txBody>
          <a:bodyPr wrap="none" rtlCol="0">
            <a:spAutoFit/>
          </a:bodyPr>
          <a:lstStyle/>
          <a:p>
            <a:r>
              <a:rPr kumimoji="1" lang="en-US" altLang="ja-JP" dirty="0"/>
              <a:t>Ours</a:t>
            </a:r>
            <a:endParaRPr kumimoji="1" lang="ja-JP" altLang="en-US"/>
          </a:p>
        </p:txBody>
      </p:sp>
      <p:pic>
        <p:nvPicPr>
          <p:cNvPr id="10" name="図 9">
            <a:extLst>
              <a:ext uri="{FF2B5EF4-FFF2-40B4-BE49-F238E27FC236}">
                <a16:creationId xmlns:a16="http://schemas.microsoft.com/office/drawing/2014/main" id="{3C322CD2-FE78-954F-AFD0-8AC54F927D45}"/>
              </a:ext>
            </a:extLst>
          </p:cNvPr>
          <p:cNvPicPr>
            <a:picLocks noChangeAspect="1"/>
          </p:cNvPicPr>
          <p:nvPr/>
        </p:nvPicPr>
        <p:blipFill>
          <a:blip r:embed="rId4"/>
          <a:stretch>
            <a:fillRect/>
          </a:stretch>
        </p:blipFill>
        <p:spPr>
          <a:xfrm>
            <a:off x="4977654" y="2176472"/>
            <a:ext cx="2997200" cy="2933700"/>
          </a:xfrm>
          <a:prstGeom prst="rect">
            <a:avLst/>
          </a:prstGeom>
          <a:scene3d>
            <a:camera prst="orthographicFront">
              <a:rot lat="10800000" lon="0" rev="0"/>
            </a:camera>
            <a:lightRig rig="threePt" dir="t"/>
          </a:scene3d>
        </p:spPr>
      </p:pic>
    </p:spTree>
    <p:extLst>
      <p:ext uri="{BB962C8B-B14F-4D97-AF65-F5344CB8AC3E}">
        <p14:creationId xmlns:p14="http://schemas.microsoft.com/office/powerpoint/2010/main" val="20458432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64600" y="365126"/>
            <a:ext cx="7886700" cy="1325563"/>
          </a:xfrm>
        </p:spPr>
        <p:txBody>
          <a:bodyPr>
            <a:normAutofit/>
          </a:bodyPr>
          <a:lstStyle/>
          <a:p>
            <a:r>
              <a:rPr lang="ja-JP" altLang="en-US" sz="2800" dirty="0"/>
              <a:t>視覚</a:t>
            </a:r>
            <a:r>
              <a:rPr lang="en-US" altLang="ja-JP" sz="2800" dirty="0"/>
              <a:t>10</a:t>
            </a:r>
            <a:r>
              <a:rPr lang="ja-JP" altLang="en-US" sz="2800" dirty="0"/>
              <a:t>度の神経線維走行と視神経乳頭の対応</a:t>
            </a:r>
            <a:r>
              <a:rPr lang="en-US" altLang="ja-JP" sz="2800" dirty="0"/>
              <a:t> </a:t>
            </a:r>
            <a:endParaRPr lang="en-US" sz="2800" dirty="0"/>
          </a:p>
        </p:txBody>
      </p:sp>
      <p:sp>
        <p:nvSpPr>
          <p:cNvPr id="4" name="Rectangle 3"/>
          <p:cNvSpPr/>
          <p:nvPr/>
        </p:nvSpPr>
        <p:spPr>
          <a:xfrm>
            <a:off x="5826053" y="6422408"/>
            <a:ext cx="2424253" cy="369332"/>
          </a:xfrm>
          <a:prstGeom prst="rect">
            <a:avLst/>
          </a:prstGeom>
        </p:spPr>
        <p:txBody>
          <a:bodyPr wrap="none">
            <a:spAutoFit/>
          </a:bodyPr>
          <a:lstStyle/>
          <a:p>
            <a:r>
              <a:rPr lang="en-US" altLang="ja-JP" dirty="0"/>
              <a:t>Nakanishi H</a:t>
            </a:r>
            <a:r>
              <a:rPr lang="en-US" dirty="0"/>
              <a:t>. </a:t>
            </a:r>
            <a:r>
              <a:rPr lang="en-US" altLang="ja-JP" dirty="0"/>
              <a:t>IOVS</a:t>
            </a:r>
            <a:r>
              <a:rPr lang="en-US" dirty="0"/>
              <a:t>. 201</a:t>
            </a:r>
            <a:r>
              <a:rPr lang="en-US" altLang="ja-JP" dirty="0"/>
              <a:t>6</a:t>
            </a:r>
            <a:endParaRPr lang="en-US" dirty="0"/>
          </a:p>
        </p:txBody>
      </p:sp>
      <p:pic>
        <p:nvPicPr>
          <p:cNvPr id="3" name="Picture 13" descr="Cove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4864032" y="4217773"/>
            <a:ext cx="3651318" cy="216495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147601" y="6421330"/>
            <a:ext cx="3424399" cy="369332"/>
          </a:xfrm>
          <a:prstGeom prst="rect">
            <a:avLst/>
          </a:prstGeom>
        </p:spPr>
        <p:txBody>
          <a:bodyPr wrap="none">
            <a:spAutoFit/>
          </a:bodyPr>
          <a:lstStyle/>
          <a:p>
            <a:r>
              <a:rPr lang="en-US" dirty="0"/>
              <a:t>Hood DC. </a:t>
            </a:r>
            <a:r>
              <a:rPr lang="en-US" dirty="0" err="1"/>
              <a:t>Prog</a:t>
            </a:r>
            <a:r>
              <a:rPr lang="en-US" dirty="0"/>
              <a:t> </a:t>
            </a:r>
            <a:r>
              <a:rPr lang="en-US" dirty="0" err="1"/>
              <a:t>Retin</a:t>
            </a:r>
            <a:r>
              <a:rPr lang="en-US" dirty="0"/>
              <a:t> Eye Res. 2013</a:t>
            </a:r>
          </a:p>
        </p:txBody>
      </p:sp>
      <p:grpSp>
        <p:nvGrpSpPr>
          <p:cNvPr id="15" name="Group 14"/>
          <p:cNvGrpSpPr/>
          <p:nvPr/>
        </p:nvGrpSpPr>
        <p:grpSpPr>
          <a:xfrm>
            <a:off x="7011675" y="4801884"/>
            <a:ext cx="1672616" cy="1619446"/>
            <a:chOff x="6835267" y="2666314"/>
            <a:chExt cx="1672616" cy="1619446"/>
          </a:xfrm>
        </p:grpSpPr>
        <p:sp>
          <p:nvSpPr>
            <p:cNvPr id="5" name="Pie 4"/>
            <p:cNvSpPr>
              <a:spLocks noChangeAspect="1"/>
            </p:cNvSpPr>
            <p:nvPr/>
          </p:nvSpPr>
          <p:spPr>
            <a:xfrm>
              <a:off x="7108285" y="2666314"/>
              <a:ext cx="1044000" cy="1044000"/>
            </a:xfrm>
            <a:prstGeom prst="pie">
              <a:avLst>
                <a:gd name="adj1" fmla="val 5930015"/>
                <a:gd name="adj2" fmla="val 14085179"/>
              </a:avLst>
            </a:prstGeom>
            <a:solidFill>
              <a:srgbClr val="FF0000">
                <a:alpha val="8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835267" y="382409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a:t>135 </a:t>
              </a:r>
              <a:r>
                <a:rPr lang="en-US" dirty="0"/>
                <a:t>degree</a:t>
              </a:r>
            </a:p>
          </p:txBody>
        </p:sp>
      </p:grpSp>
      <p:grpSp>
        <p:nvGrpSpPr>
          <p:cNvPr id="8" name="Group 7"/>
          <p:cNvGrpSpPr/>
          <p:nvPr/>
        </p:nvGrpSpPr>
        <p:grpSpPr>
          <a:xfrm>
            <a:off x="4961965" y="1643355"/>
            <a:ext cx="3905823" cy="2702661"/>
            <a:chOff x="4961965" y="1643355"/>
            <a:chExt cx="3905823" cy="2702661"/>
          </a:xfrm>
        </p:grpSpPr>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61965" y="1996192"/>
              <a:ext cx="3722326" cy="1584991"/>
            </a:xfrm>
            <a:prstGeom prst="rect">
              <a:avLst/>
            </a:prstGeom>
          </p:spPr>
        </p:pic>
        <p:sp>
          <p:nvSpPr>
            <p:cNvPr id="16" name="Shape 210"/>
            <p:cNvSpPr/>
            <p:nvPr/>
          </p:nvSpPr>
          <p:spPr>
            <a:xfrm>
              <a:off x="5155561" y="3646220"/>
              <a:ext cx="3712227" cy="699796"/>
            </a:xfrm>
            <a:prstGeom prst="rect">
              <a:avLst/>
            </a:prstGeom>
            <a:noFill/>
            <a:ln>
              <a:noFill/>
            </a:ln>
          </p:spPr>
          <p:txBody>
            <a:bodyPr lIns="68569" tIns="34275" rIns="68569" bIns="34275" anchor="t" anchorCtr="0">
              <a:noAutofit/>
            </a:bodyPr>
            <a:lstStyle/>
            <a:p>
              <a:pPr algn="r">
                <a:buSzPct val="25000"/>
              </a:pPr>
              <a:r>
                <a:rPr lang="en-US" dirty="0">
                  <a:latin typeface="Calibri"/>
                  <a:ea typeface="Calibri"/>
                  <a:cs typeface="Calibri"/>
                  <a:sym typeface="Calibri"/>
                </a:rPr>
                <a:t>Zhang C. Ophthalmology 2014</a:t>
              </a:r>
            </a:p>
          </p:txBody>
        </p:sp>
        <p:sp>
          <p:nvSpPr>
            <p:cNvPr id="17" name="TextBox 16"/>
            <p:cNvSpPr txBox="1"/>
            <p:nvPr/>
          </p:nvSpPr>
          <p:spPr>
            <a:xfrm>
              <a:off x="6970385" y="164335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ja-JP" sz="2400" dirty="0"/>
                <a:t>180</a:t>
              </a:r>
              <a:r>
                <a:rPr lang="en-US" dirty="0"/>
                <a:t>degree</a:t>
              </a:r>
            </a:p>
          </p:txBody>
        </p:sp>
      </p:grpSp>
      <p:pic>
        <p:nvPicPr>
          <p:cNvPr id="18" name="Picture 17"/>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80123" y="2573737"/>
            <a:ext cx="4436077" cy="2965622"/>
          </a:xfrm>
          <a:prstGeom prst="rect">
            <a:avLst/>
          </a:prstGeom>
        </p:spPr>
      </p:pic>
      <p:sp>
        <p:nvSpPr>
          <p:cNvPr id="6" name="TextBox 5"/>
          <p:cNvSpPr txBox="1"/>
          <p:nvPr/>
        </p:nvSpPr>
        <p:spPr>
          <a:xfrm>
            <a:off x="4788771" y="1946708"/>
            <a:ext cx="733579" cy="369332"/>
          </a:xfrm>
          <a:prstGeom prst="rect">
            <a:avLst/>
          </a:prstGeom>
          <a:noFill/>
        </p:spPr>
        <p:txBody>
          <a:bodyPr wrap="square" rtlCol="0">
            <a:spAutoFit/>
          </a:bodyPr>
          <a:lstStyle/>
          <a:p>
            <a:pPr algn="ctr"/>
            <a:r>
              <a:rPr lang="en-US"/>
              <a:t>24-2 </a:t>
            </a:r>
          </a:p>
        </p:txBody>
      </p:sp>
    </p:spTree>
    <p:extLst>
      <p:ext uri="{BB962C8B-B14F-4D97-AF65-F5344CB8AC3E}">
        <p14:creationId xmlns:p14="http://schemas.microsoft.com/office/powerpoint/2010/main" val="144710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Displaced test point*</a:t>
            </a:r>
          </a:p>
        </p:txBody>
      </p:sp>
      <p:grpSp>
        <p:nvGrpSpPr>
          <p:cNvPr id="8" name="Group 7"/>
          <p:cNvGrpSpPr/>
          <p:nvPr/>
        </p:nvGrpSpPr>
        <p:grpSpPr>
          <a:xfrm>
            <a:off x="4796644" y="1879983"/>
            <a:ext cx="4100614" cy="4161807"/>
            <a:chOff x="471386" y="1903930"/>
            <a:chExt cx="4100614" cy="4161807"/>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386" y="2456919"/>
              <a:ext cx="4100614" cy="3608818"/>
            </a:xfrm>
            <a:prstGeom prst="rect">
              <a:avLst/>
            </a:prstGeom>
          </p:spPr>
        </p:pic>
        <p:sp>
          <p:nvSpPr>
            <p:cNvPr id="6" name="TextBox 5"/>
            <p:cNvSpPr txBox="1"/>
            <p:nvPr/>
          </p:nvSpPr>
          <p:spPr>
            <a:xfrm>
              <a:off x="1691113" y="1903930"/>
              <a:ext cx="1661160" cy="369332"/>
            </a:xfrm>
            <a:prstGeom prst="rect">
              <a:avLst/>
            </a:prstGeom>
            <a:noFill/>
          </p:spPr>
          <p:txBody>
            <a:bodyPr wrap="none" rtlCol="0">
              <a:spAutoFit/>
            </a:bodyPr>
            <a:lstStyle/>
            <a:p>
              <a:pPr algn="ctr"/>
              <a:r>
                <a:rPr lang="en-US" dirty="0"/>
                <a:t>Turpin model**</a:t>
              </a: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857" y="2343032"/>
            <a:ext cx="4811758" cy="3608818"/>
          </a:xfrm>
          <a:prstGeom prst="rect">
            <a:avLst/>
          </a:prstGeom>
        </p:spPr>
      </p:pic>
      <p:sp>
        <p:nvSpPr>
          <p:cNvPr id="10" name="TextBox 9"/>
          <p:cNvSpPr txBox="1"/>
          <p:nvPr/>
        </p:nvSpPr>
        <p:spPr>
          <a:xfrm>
            <a:off x="6016371" y="6131730"/>
            <a:ext cx="2803460" cy="646331"/>
          </a:xfrm>
          <a:prstGeom prst="rect">
            <a:avLst/>
          </a:prstGeom>
          <a:noFill/>
        </p:spPr>
        <p:txBody>
          <a:bodyPr wrap="none" rtlCol="0">
            <a:spAutoFit/>
          </a:bodyPr>
          <a:lstStyle/>
          <a:p>
            <a:pPr algn="r"/>
            <a:r>
              <a:rPr lang="en-US" dirty="0"/>
              <a:t>*</a:t>
            </a:r>
            <a:r>
              <a:rPr lang="en-US" dirty="0" err="1"/>
              <a:t>Drasdo</a:t>
            </a:r>
            <a:r>
              <a:rPr lang="en-US" dirty="0"/>
              <a:t> N. Vison Res, 2007 </a:t>
            </a:r>
          </a:p>
          <a:p>
            <a:pPr algn="r"/>
            <a:r>
              <a:rPr lang="en-US" dirty="0"/>
              <a:t>**Turpin A. IOVS 2015</a:t>
            </a:r>
          </a:p>
        </p:txBody>
      </p:sp>
    </p:spTree>
    <p:extLst>
      <p:ext uri="{BB962C8B-B14F-4D97-AF65-F5344CB8AC3E}">
        <p14:creationId xmlns:p14="http://schemas.microsoft.com/office/powerpoint/2010/main" val="34641073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noChangeArrowheads="1"/>
          </p:cNvPicPr>
          <p:nvPr/>
        </p:nvPicPr>
        <p:blipFill>
          <a:blip r:embed="rId2" cstate="print"/>
          <a:srcRect/>
          <a:stretch>
            <a:fillRect/>
          </a:stretch>
        </p:blipFill>
        <p:spPr bwMode="auto">
          <a:xfrm>
            <a:off x="2214810" y="2069833"/>
            <a:ext cx="4714380" cy="3885792"/>
          </a:xfrm>
          <a:prstGeom prst="rect">
            <a:avLst/>
          </a:prstGeom>
          <a:noFill/>
          <a:ln w="9525">
            <a:noFill/>
            <a:round/>
            <a:headEnd/>
            <a:tailEnd/>
          </a:ln>
        </p:spPr>
      </p:pic>
    </p:spTree>
    <p:extLst>
      <p:ext uri="{BB962C8B-B14F-4D97-AF65-F5344CB8AC3E}">
        <p14:creationId xmlns:p14="http://schemas.microsoft.com/office/powerpoint/2010/main" val="18089054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ltLang="en-US" sz="2400" dirty="0"/>
              <a:t>なぜ</a:t>
            </a:r>
            <a:r>
              <a:rPr lang="en-US" altLang="ja-JP" sz="2400" dirty="0"/>
              <a:t>RGC_HFA</a:t>
            </a:r>
            <a:r>
              <a:rPr lang="ja-JP" altLang="en-US" sz="2400" dirty="0"/>
              <a:t>と</a:t>
            </a:r>
            <a:r>
              <a:rPr lang="en-US" altLang="ja-JP" sz="2400" dirty="0"/>
              <a:t>RGC_OCT360</a:t>
            </a:r>
            <a:r>
              <a:rPr lang="ja-JP" altLang="en-US" sz="2400" dirty="0"/>
              <a:t>との整合性が高いのか？</a:t>
            </a:r>
            <a:endParaRPr lang="en-US" sz="2400" dirty="0"/>
          </a:p>
        </p:txBody>
      </p:sp>
      <p:grpSp>
        <p:nvGrpSpPr>
          <p:cNvPr id="9" name="Group 8"/>
          <p:cNvGrpSpPr/>
          <p:nvPr/>
        </p:nvGrpSpPr>
        <p:grpSpPr>
          <a:xfrm>
            <a:off x="459330" y="2313540"/>
            <a:ext cx="4464048" cy="3352824"/>
            <a:chOff x="1748484" y="1704790"/>
            <a:chExt cx="5647033" cy="4241332"/>
          </a:xfrm>
        </p:grpSpPr>
        <p:grpSp>
          <p:nvGrpSpPr>
            <p:cNvPr id="6" name="Group 5"/>
            <p:cNvGrpSpPr/>
            <p:nvPr/>
          </p:nvGrpSpPr>
          <p:grpSpPr>
            <a:xfrm>
              <a:off x="1748484" y="1704790"/>
              <a:ext cx="5647033" cy="4241332"/>
              <a:chOff x="2447988" y="2108200"/>
              <a:chExt cx="4516857" cy="3392488"/>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447988" y="2108200"/>
                <a:ext cx="4248024" cy="3392488"/>
              </a:xfrm>
              <a:prstGeom prst="rect">
                <a:avLst/>
              </a:prstGeom>
            </p:spPr>
          </p:pic>
          <p:sp>
            <p:nvSpPr>
              <p:cNvPr id="5" name="Rectangle 4"/>
              <p:cNvSpPr/>
              <p:nvPr/>
            </p:nvSpPr>
            <p:spPr>
              <a:xfrm>
                <a:off x="3949147" y="2239618"/>
                <a:ext cx="3015698" cy="9806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4233755" y="1804576"/>
              <a:ext cx="2508676" cy="81761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Harwerth model</a:t>
              </a:r>
              <a:endParaRPr lang="en-US" altLang="ja-JP" dirty="0"/>
            </a:p>
            <a:p>
              <a:pPr algn="ctr"/>
              <a:r>
                <a:rPr lang="ja-JP" altLang="en-US" dirty="0"/>
                <a:t>中心</a:t>
              </a:r>
              <a:r>
                <a:rPr lang="en-US" altLang="ja-JP" dirty="0"/>
                <a:t>RGC</a:t>
              </a:r>
              <a:r>
                <a:rPr lang="ja-JP" altLang="en-US" dirty="0"/>
                <a:t>が発散</a:t>
              </a:r>
              <a:endParaRPr lang="en-US" dirty="0"/>
            </a:p>
          </p:txBody>
        </p:sp>
        <p:sp>
          <p:nvSpPr>
            <p:cNvPr id="7" name="Oval 6"/>
            <p:cNvSpPr/>
            <p:nvPr/>
          </p:nvSpPr>
          <p:spPr>
            <a:xfrm>
              <a:off x="2887153" y="1960577"/>
              <a:ext cx="901148" cy="49033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489240" y="5652348"/>
            <a:ext cx="2782957" cy="1078948"/>
          </a:xfrm>
          <a:prstGeom prst="rect">
            <a:avLst/>
          </a:prstGeom>
        </p:spPr>
      </p:pic>
      <p:sp>
        <p:nvSpPr>
          <p:cNvPr id="10" name="Shape 210"/>
          <p:cNvSpPr/>
          <p:nvPr/>
        </p:nvSpPr>
        <p:spPr>
          <a:xfrm>
            <a:off x="5192644" y="6381398"/>
            <a:ext cx="3712227" cy="699796"/>
          </a:xfrm>
          <a:prstGeom prst="rect">
            <a:avLst/>
          </a:prstGeom>
          <a:noFill/>
          <a:ln>
            <a:noFill/>
          </a:ln>
        </p:spPr>
        <p:txBody>
          <a:bodyPr lIns="68569" tIns="34275" rIns="68569" bIns="34275" anchor="t" anchorCtr="0">
            <a:noAutofit/>
          </a:bodyPr>
          <a:lstStyle/>
          <a:p>
            <a:pPr algn="r">
              <a:buSzPct val="25000"/>
            </a:pPr>
            <a:r>
              <a:rPr lang="en-US" dirty="0">
                <a:latin typeface="Calibri"/>
                <a:ea typeface="Calibri"/>
                <a:cs typeface="Calibri"/>
                <a:sym typeface="Calibri"/>
              </a:rPr>
              <a:t>Raza AS, Hood DC.  IOVS. 2015</a:t>
            </a:r>
          </a:p>
        </p:txBody>
      </p:sp>
      <p:sp>
        <p:nvSpPr>
          <p:cNvPr id="11" name="TextBox 10"/>
          <p:cNvSpPr txBox="1"/>
          <p:nvPr/>
        </p:nvSpPr>
        <p:spPr>
          <a:xfrm>
            <a:off x="5506854" y="2443421"/>
            <a:ext cx="3486661" cy="923330"/>
          </a:xfrm>
          <a:prstGeom prst="rect">
            <a:avLst/>
          </a:prstGeom>
          <a:noFill/>
        </p:spPr>
        <p:txBody>
          <a:bodyPr wrap="square" rtlCol="0">
            <a:spAutoFit/>
          </a:bodyPr>
          <a:lstStyle/>
          <a:p>
            <a:pPr marL="285750" indent="-285750">
              <a:buFont typeface="Arial" charset="0"/>
              <a:buChar char="•"/>
            </a:pPr>
            <a:r>
              <a:rPr lang="ja-JP" altLang="en-US" dirty="0"/>
              <a:t>モデル自体が緑内障に最適化されて（しまって）いる</a:t>
            </a:r>
            <a:endParaRPr lang="en-US" altLang="ja-JP" dirty="0"/>
          </a:p>
          <a:p>
            <a:pPr marL="285750" indent="-285750">
              <a:buFont typeface="Arial" charset="0"/>
              <a:buChar char="•"/>
            </a:pPr>
            <a:endParaRPr lang="en-US" dirty="0"/>
          </a:p>
        </p:txBody>
      </p:sp>
    </p:spTree>
    <p:extLst>
      <p:ext uri="{BB962C8B-B14F-4D97-AF65-F5344CB8AC3E}">
        <p14:creationId xmlns:p14="http://schemas.microsoft.com/office/powerpoint/2010/main" val="19650739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結語</a:t>
            </a:r>
            <a:endParaRPr lang="en-US" dirty="0"/>
          </a:p>
        </p:txBody>
      </p:sp>
      <p:sp>
        <p:nvSpPr>
          <p:cNvPr id="3" name="Content Placeholder 2"/>
          <p:cNvSpPr>
            <a:spLocks noGrp="1"/>
          </p:cNvSpPr>
          <p:nvPr>
            <p:ph idx="1"/>
          </p:nvPr>
        </p:nvSpPr>
        <p:spPr>
          <a:xfrm>
            <a:off x="628650" y="2129011"/>
            <a:ext cx="8210550" cy="671915"/>
          </a:xfrm>
        </p:spPr>
        <p:txBody>
          <a:bodyPr>
            <a:noAutofit/>
          </a:bodyPr>
          <a:lstStyle/>
          <a:p>
            <a:pPr>
              <a:lnSpc>
                <a:spcPct val="150000"/>
              </a:lnSpc>
            </a:pPr>
            <a:r>
              <a:rPr lang="en-US" sz="3200" dirty="0">
                <a:latin typeface="+mn-ea"/>
              </a:rPr>
              <a:t>HFA10-2</a:t>
            </a:r>
            <a:r>
              <a:rPr lang="ja-JP" altLang="en-US" sz="3200" dirty="0">
                <a:latin typeface="+mn-ea"/>
              </a:rPr>
              <a:t>による</a:t>
            </a:r>
            <a:r>
              <a:rPr lang="en-US" sz="3200" dirty="0">
                <a:latin typeface="+mn-ea"/>
              </a:rPr>
              <a:t>RGC</a:t>
            </a:r>
            <a:r>
              <a:rPr lang="ja-JP" altLang="en-US" sz="3200" dirty="0">
                <a:latin typeface="+mn-ea"/>
              </a:rPr>
              <a:t>推定は臨床的に有用性がある。</a:t>
            </a:r>
            <a:endParaRPr lang="en-US" altLang="ja-JP" sz="3200" dirty="0">
              <a:latin typeface="+mn-ea"/>
            </a:endParaRPr>
          </a:p>
          <a:p>
            <a:pPr>
              <a:lnSpc>
                <a:spcPct val="150000"/>
              </a:lnSpc>
            </a:pPr>
            <a:r>
              <a:rPr lang="en-US" altLang="ja-JP" sz="3200" dirty="0">
                <a:latin typeface="+mn-ea"/>
              </a:rPr>
              <a:t>Displacement</a:t>
            </a:r>
            <a:r>
              <a:rPr lang="ja-JP" altLang="en-US" sz="3200" dirty="0">
                <a:latin typeface="+mn-ea"/>
              </a:rPr>
              <a:t>は、</a:t>
            </a:r>
            <a:r>
              <a:rPr lang="en-US" altLang="ja-JP" sz="3200" dirty="0">
                <a:latin typeface="+mn-ea"/>
              </a:rPr>
              <a:t>RGC_HFA</a:t>
            </a:r>
            <a:r>
              <a:rPr lang="ja-JP" altLang="en-US" sz="3200" dirty="0">
                <a:latin typeface="+mn-ea"/>
              </a:rPr>
              <a:t>と</a:t>
            </a:r>
            <a:r>
              <a:rPr lang="en-US" altLang="ja-JP" sz="3200" dirty="0">
                <a:latin typeface="+mn-ea"/>
              </a:rPr>
              <a:t>RGC_OCT</a:t>
            </a:r>
            <a:r>
              <a:rPr lang="ja-JP" altLang="en-US" sz="3200" dirty="0">
                <a:latin typeface="+mn-ea"/>
              </a:rPr>
              <a:t>の整合性を改善する。</a:t>
            </a:r>
            <a:endParaRPr lang="en-US" altLang="ja-JP" sz="3200" dirty="0">
              <a:latin typeface="+mn-ea"/>
            </a:endParaRPr>
          </a:p>
          <a:p>
            <a:pPr>
              <a:lnSpc>
                <a:spcPct val="150000"/>
              </a:lnSpc>
            </a:pPr>
            <a:r>
              <a:rPr lang="ja-JP" altLang="en-US" sz="3200" dirty="0">
                <a:latin typeface="+mn-ea"/>
              </a:rPr>
              <a:t>今後も機能と構造の対応の理解が必要。</a:t>
            </a:r>
            <a:endParaRPr lang="en-US" altLang="ja-JP" sz="3200" dirty="0">
              <a:latin typeface="+mn-ea"/>
            </a:endParaRPr>
          </a:p>
          <a:p>
            <a:endParaRPr lang="en-US" altLang="ja-JP" sz="3200" dirty="0">
              <a:latin typeface="+mn-ea"/>
            </a:endParaRPr>
          </a:p>
          <a:p>
            <a:endParaRPr lang="en-US" altLang="ja-JP" sz="3200" dirty="0">
              <a:latin typeface="+mn-ea"/>
            </a:endParaRPr>
          </a:p>
          <a:p>
            <a:endParaRPr lang="en-US" altLang="ja-JP" sz="3200" dirty="0">
              <a:latin typeface="+mn-ea"/>
            </a:endParaRPr>
          </a:p>
          <a:p>
            <a:pPr marL="0" indent="0">
              <a:buNone/>
            </a:pPr>
            <a:endParaRPr lang="en-US" altLang="ja-JP" sz="3200" dirty="0">
              <a:latin typeface="+mn-ea"/>
            </a:endParaRPr>
          </a:p>
          <a:p>
            <a:pPr marL="0" indent="0">
              <a:buNone/>
            </a:pPr>
            <a:endParaRPr lang="ja-JP" altLang="en-US" sz="3200" dirty="0">
              <a:latin typeface="+mn-ea"/>
            </a:endParaRPr>
          </a:p>
        </p:txBody>
      </p:sp>
    </p:spTree>
    <p:extLst>
      <p:ext uri="{BB962C8B-B14F-4D97-AF65-F5344CB8AC3E}">
        <p14:creationId xmlns:p14="http://schemas.microsoft.com/office/powerpoint/2010/main" val="2686991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13139"/>
          <a:stretch>
            <a:fillRect/>
          </a:stretch>
        </p:blipFill>
        <p:spPr bwMode="auto">
          <a:xfrm>
            <a:off x="611188" y="1862138"/>
            <a:ext cx="3965575" cy="3798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1859" name="Picture 18" descr="161-8704-0l"/>
          <p:cNvPicPr>
            <a:picLocks noChangeAspect="1" noChangeArrowheads="1"/>
          </p:cNvPicPr>
          <p:nvPr/>
        </p:nvPicPr>
        <p:blipFill>
          <a:blip r:embed="rId4">
            <a:extLst>
              <a:ext uri="{28A0092B-C50C-407E-A947-70E740481C1C}">
                <a14:useLocalDpi xmlns:a14="http://schemas.microsoft.com/office/drawing/2010/main" val="0"/>
              </a:ext>
            </a:extLst>
          </a:blip>
          <a:srcRect l="8812" t="19804" r="6526" b="18188"/>
          <a:stretch>
            <a:fillRect/>
          </a:stretch>
        </p:blipFill>
        <p:spPr bwMode="auto">
          <a:xfrm>
            <a:off x="4787900" y="1844675"/>
            <a:ext cx="4030663" cy="417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2483" name="Text Box 19"/>
          <p:cNvSpPr txBox="1">
            <a:spLocks noChangeArrowheads="1"/>
          </p:cNvSpPr>
          <p:nvPr/>
        </p:nvSpPr>
        <p:spPr bwMode="auto">
          <a:xfrm>
            <a:off x="1690688" y="1196975"/>
            <a:ext cx="1771650" cy="366713"/>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altLang="ja-JP" b="1">
                <a:solidFill>
                  <a:srgbClr val="000000"/>
                </a:solidFill>
              </a:rPr>
              <a:t>SITA-Standard</a:t>
            </a:r>
          </a:p>
        </p:txBody>
      </p:sp>
      <p:sp>
        <p:nvSpPr>
          <p:cNvPr id="62484" name="Text Box 20"/>
          <p:cNvSpPr txBox="1">
            <a:spLocks noChangeArrowheads="1"/>
          </p:cNvSpPr>
          <p:nvPr/>
        </p:nvSpPr>
        <p:spPr bwMode="auto">
          <a:xfrm>
            <a:off x="6705600" y="1190625"/>
            <a:ext cx="1466850" cy="366713"/>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altLang="ja-JP" b="1">
                <a:solidFill>
                  <a:srgbClr val="000000"/>
                </a:solidFill>
              </a:rPr>
              <a:t>SITA-SWAP</a:t>
            </a:r>
          </a:p>
        </p:txBody>
      </p:sp>
      <p:sp>
        <p:nvSpPr>
          <p:cNvPr id="121862" name="タイトル 1"/>
          <p:cNvSpPr txBox="1">
            <a:spLocks/>
          </p:cNvSpPr>
          <p:nvPr/>
        </p:nvSpPr>
        <p:spPr bwMode="auto">
          <a:xfrm>
            <a:off x="457200" y="44450"/>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en-US" altLang="ja-JP" sz="3600" dirty="0">
                <a:solidFill>
                  <a:srgbClr val="000000"/>
                </a:solidFill>
              </a:rPr>
              <a:t>NFLD</a:t>
            </a:r>
            <a:r>
              <a:rPr lang="ja-JP" altLang="en-US" sz="3600">
                <a:solidFill>
                  <a:srgbClr val="000000"/>
                </a:solidFill>
              </a:rPr>
              <a:t>に対応する視野異常は？</a:t>
            </a:r>
          </a:p>
        </p:txBody>
      </p:sp>
      <p:sp>
        <p:nvSpPr>
          <p:cNvPr id="2" name="Rectangle 3"/>
          <p:cNvSpPr>
            <a:spLocks noChangeArrowheads="1"/>
          </p:cNvSpPr>
          <p:nvPr/>
        </p:nvSpPr>
        <p:spPr bwMode="auto">
          <a:xfrm>
            <a:off x="1187450" y="6092825"/>
            <a:ext cx="6769100" cy="649288"/>
          </a:xfrm>
          <a:prstGeom prst="rect">
            <a:avLst/>
          </a:prstGeom>
          <a:solidFill>
            <a:srgbClr val="333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r>
              <a:rPr lang="en-US" altLang="ja-JP" sz="3600" b="1" dirty="0">
                <a:solidFill>
                  <a:srgbClr val="FFFF00"/>
                </a:solidFill>
              </a:rPr>
              <a:t>Preperimetric</a:t>
            </a:r>
            <a:r>
              <a:rPr lang="ja-JP" altLang="en-US" sz="3600" b="1">
                <a:solidFill>
                  <a:srgbClr val="FFFF00"/>
                </a:solidFill>
              </a:rPr>
              <a:t>　</a:t>
            </a:r>
            <a:r>
              <a:rPr lang="en-US" altLang="ja-JP" sz="3600" b="1" dirty="0">
                <a:solidFill>
                  <a:srgbClr val="FFFF00"/>
                </a:solidFill>
              </a:rPr>
              <a:t>Glaucoma</a:t>
            </a:r>
            <a:r>
              <a:rPr lang="ja-JP" altLang="en-US" sz="3600" b="1">
                <a:solidFill>
                  <a:srgbClr val="FFFF00"/>
                </a:solidFill>
              </a:rPr>
              <a:t>！？</a:t>
            </a:r>
            <a:endParaRPr lang="en-US" altLang="ja-JP" sz="3600" b="1" dirty="0">
              <a:solidFill>
                <a:srgbClr val="FFFF00"/>
              </a:solidFill>
            </a:endParaRPr>
          </a:p>
        </p:txBody>
      </p:sp>
    </p:spTree>
    <p:extLst>
      <p:ext uri="{BB962C8B-B14F-4D97-AF65-F5344CB8AC3E}">
        <p14:creationId xmlns:p14="http://schemas.microsoft.com/office/powerpoint/2010/main" val="34181237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4.1|2.9|11.9|4.1"/>
</p:tagLst>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4293</TotalTime>
  <Words>5652</Words>
  <Application>Microsoft Macintosh PowerPoint</Application>
  <PresentationFormat>画面に合わせる (4:3)</PresentationFormat>
  <Paragraphs>839</Paragraphs>
  <Slides>86</Slides>
  <Notes>63</Notes>
  <HiddenSlides>25</HiddenSlides>
  <MMClips>1</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86</vt:i4>
      </vt:variant>
    </vt:vector>
  </HeadingPairs>
  <TitlesOfParts>
    <vt:vector size="98" baseType="lpstr">
      <vt:lpstr>Arial Unicode MS</vt:lpstr>
      <vt:lpstr>ＭＳ Ｐゴシック</vt:lpstr>
      <vt:lpstr>ＭＳ ゴシック</vt:lpstr>
      <vt:lpstr>游ゴシック Light</vt:lpstr>
      <vt:lpstr>Arial</vt:lpstr>
      <vt:lpstr>Calibri</vt:lpstr>
      <vt:lpstr>Cambria</vt:lpstr>
      <vt:lpstr>Helvetica</vt:lpstr>
      <vt:lpstr>Quattrocento Sans</vt:lpstr>
      <vt:lpstr>Times</vt:lpstr>
      <vt:lpstr>Times New Roman</vt:lpstr>
      <vt:lpstr>Office Theme</vt:lpstr>
      <vt:lpstr>CSFI、網膜神経節細胞数でみる緑内障 </vt:lpstr>
      <vt:lpstr>利益相反事項</vt:lpstr>
      <vt:lpstr>緑内障</vt:lpstr>
      <vt:lpstr>緑内障は神経変性疾患</vt:lpstr>
      <vt:lpstr>緑内障の定義</vt:lpstr>
      <vt:lpstr>緑内障の定義</vt:lpstr>
      <vt:lpstr>症例</vt:lpstr>
      <vt:lpstr>緑内障の検査</vt:lpstr>
      <vt:lpstr>PowerPoint プレゼンテーション</vt:lpstr>
      <vt:lpstr>NFLD≧Matrix・OCT＞SWAP</vt:lpstr>
      <vt:lpstr>半年後のHFA</vt:lpstr>
      <vt:lpstr>PowerPoint プレゼンテーション</vt:lpstr>
      <vt:lpstr>Swept Source OCT</vt:lpstr>
      <vt:lpstr>PowerPoint プレゼンテーション</vt:lpstr>
      <vt:lpstr>PowerPoint プレゼンテーション</vt:lpstr>
      <vt:lpstr>PowerPoint プレゼンテーション</vt:lpstr>
      <vt:lpstr>緑内障の進行</vt:lpstr>
      <vt:lpstr>PowerPoint プレゼンテーション</vt:lpstr>
      <vt:lpstr>緑内障の検査</vt:lpstr>
      <vt:lpstr>Structure – function relationship in glaucoma</vt:lpstr>
      <vt:lpstr>HFA24-2測定点とONHの対応</vt:lpstr>
      <vt:lpstr>黄斑部と視野障害との関係 GCC-HFA10-2</vt:lpstr>
      <vt:lpstr>Garway-Heath Mapの検討</vt:lpstr>
      <vt:lpstr>PowerPoint プレゼンテーション</vt:lpstr>
      <vt:lpstr>PowerPoint プレゼンテーション</vt:lpstr>
      <vt:lpstr>OCT；乳頭部解析と黄斑部解析</vt:lpstr>
      <vt:lpstr>OCT診断；乳頭解析vs黄斑解析</vt:lpstr>
      <vt:lpstr> SAPとOCTの結果を を組み合わせる    </vt:lpstr>
      <vt:lpstr>PowerPoint プレゼンテーション</vt:lpstr>
      <vt:lpstr>網膜細胞数を共通単位に</vt:lpstr>
      <vt:lpstr>PowerPoint プレゼンテーション</vt:lpstr>
      <vt:lpstr>PowerPoint プレゼンテーション</vt:lpstr>
      <vt:lpstr>wRGC</vt:lpstr>
      <vt:lpstr>CSFI ; RGC index</vt:lpstr>
      <vt:lpstr>SAP_RGCとOCT_RGCは良く相関</vt:lpstr>
      <vt:lpstr>PowerPoint プレゼンテーション</vt:lpstr>
      <vt:lpstr>CSFIの緑内障診断力は良好</vt:lpstr>
      <vt:lpstr>cpRNFLよりも全病期をうまく表現</vt:lpstr>
      <vt:lpstr>CSFI, RGC countの既報</vt:lpstr>
      <vt:lpstr>当科での検討</vt:lpstr>
      <vt:lpstr>検討</vt:lpstr>
      <vt:lpstr>目的</vt:lpstr>
      <vt:lpstr>対象</vt:lpstr>
      <vt:lpstr>対象</vt:lpstr>
      <vt:lpstr>wrgc vs MD、VFI</vt:lpstr>
      <vt:lpstr>解析方法</vt:lpstr>
      <vt:lpstr>wrgc vs MD、VFI</vt:lpstr>
      <vt:lpstr>PowerPoint プレゼンテーション</vt:lpstr>
      <vt:lpstr>PowerPoint プレゼンテーション</vt:lpstr>
      <vt:lpstr>小括</vt:lpstr>
      <vt:lpstr>考察・RGC_OCT、RGC_HFA</vt:lpstr>
      <vt:lpstr>PowerPoint プレゼンテーション</vt:lpstr>
      <vt:lpstr>PowerPoint プレゼンテーション</vt:lpstr>
      <vt:lpstr>検討</vt:lpstr>
      <vt:lpstr>Structure-Function models 6 degree grid (30, 24-2)</vt:lpstr>
      <vt:lpstr>目的</vt:lpstr>
      <vt:lpstr>対象</vt:lpstr>
      <vt:lpstr>対象</vt:lpstr>
      <vt:lpstr>RGC_HFA</vt:lpstr>
      <vt:lpstr>PowerPoint プレゼンテーション</vt:lpstr>
      <vt:lpstr>MD10-2 vs RGC_OCT</vt:lpstr>
      <vt:lpstr>RGC_HFA vs RGC_OCT 360 &amp;180 degree</vt:lpstr>
      <vt:lpstr>Displaced test point*</vt:lpstr>
      <vt:lpstr>Displaced RGC_HFA vs. RGC_OCT 360 or 180 degree</vt:lpstr>
      <vt:lpstr>視野測定点とcpRNFLTの対応 </vt:lpstr>
      <vt:lpstr>視野測定点とcpRNFLTの対応 </vt:lpstr>
      <vt:lpstr>検討</vt:lpstr>
      <vt:lpstr>正常22例43眼（未発表データ）</vt:lpstr>
      <vt:lpstr>Displacement improve the SF relationship</vt:lpstr>
      <vt:lpstr>HFA10-2、RGC_OCTから算出するRGC数 緑内障病期＋正常</vt:lpstr>
      <vt:lpstr>Why?</vt:lpstr>
      <vt:lpstr>Factors affecting SF relationships</vt:lpstr>
      <vt:lpstr>24−2c 測定点</vt:lpstr>
      <vt:lpstr>24-2c配列 (R)</vt:lpstr>
      <vt:lpstr>対象</vt:lpstr>
      <vt:lpstr>対象</vt:lpstr>
      <vt:lpstr>MD10-2（右） と各測定点の相関</vt:lpstr>
      <vt:lpstr>24−2c配列（右）</vt:lpstr>
      <vt:lpstr>meanTDとMD10−2の相関 </vt:lpstr>
      <vt:lpstr>Clustering 10-2 test point using factor analysis</vt:lpstr>
      <vt:lpstr>Clustering 10-2 test point using factor analysis</vt:lpstr>
      <vt:lpstr>視覚10度の神経線維走行と視神経乳頭の対応 </vt:lpstr>
      <vt:lpstr>Displaced test point*</vt:lpstr>
      <vt:lpstr>PowerPoint プレゼンテーション</vt:lpstr>
      <vt:lpstr>なぜRGC_HFAとRGC_OCT360との整合性が高いのか？</vt:lpstr>
      <vt:lpstr>結語</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CSFI、網膜神経節細胞数でみる緑内障 </dc:title>
  <cp:lastModifiedBy>俊平 小川</cp:lastModifiedBy>
  <cp:revision>129</cp:revision>
  <dcterms:modified xsi:type="dcterms:W3CDTF">2018-09-15T10:23:11Z</dcterms:modified>
</cp:coreProperties>
</file>